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1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82" r:id="rId14"/>
    <p:sldId id="267" r:id="rId15"/>
    <p:sldId id="268" r:id="rId16"/>
    <p:sldId id="269" r:id="rId17"/>
    <p:sldId id="271" r:id="rId18"/>
    <p:sldId id="283" r:id="rId19"/>
    <p:sldId id="272" r:id="rId20"/>
    <p:sldId id="276" r:id="rId21"/>
    <p:sldId id="273" r:id="rId22"/>
    <p:sldId id="285" r:id="rId23"/>
    <p:sldId id="274" r:id="rId24"/>
    <p:sldId id="284" r:id="rId25"/>
    <p:sldId id="290" r:id="rId26"/>
    <p:sldId id="275" r:id="rId27"/>
    <p:sldId id="277" r:id="rId28"/>
    <p:sldId id="278" r:id="rId29"/>
    <p:sldId id="279" r:id="rId30"/>
    <p:sldId id="280" r:id="rId3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0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03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97806-AA5D-FA91-A738-0210BBCA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12D9A-F00D-DB86-7ECC-5017EB0D1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A0691-6DB9-A1D9-2C82-12ECEDE56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74C04-4E6A-6F0C-1920-83DFB4B27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5773-B598-01CB-36CF-E3DE2F243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72137-5848-DAD2-57C8-E88E6CF73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B2F05-4E45-DEFF-9545-68114EC17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D375A-C826-A967-8D56-123145847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21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FC52-4532-2E46-C1A1-C46E512BB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B3760-CED8-06DC-BDD1-842649247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6CD84-EF7E-42EA-FC80-BDCD725D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FD15A-8DBD-D4BD-D953-B462199373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10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706A4-1012-68DB-DE8F-E817DA09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21CC2-32CF-E099-7A44-5B799237F6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FA15D-FE74-C677-664B-A124D49F8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8AE6-FDA1-F4B1-8B45-2B35BE6B4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0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506" y="0"/>
            <a:ext cx="5611892" cy="5143500"/>
            <a:chOff x="0" y="0"/>
            <a:chExt cx="14965045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65045" cy="13716000"/>
            </a:xfrm>
            <a:custGeom>
              <a:avLst/>
              <a:gdLst/>
              <a:ahLst/>
              <a:cxnLst/>
              <a:rect l="l" t="t" r="r" b="b"/>
              <a:pathLst>
                <a:path w="14965045" h="13716000">
                  <a:moveTo>
                    <a:pt x="0" y="0"/>
                  </a:moveTo>
                  <a:lnTo>
                    <a:pt x="14965045" y="0"/>
                  </a:lnTo>
                  <a:lnTo>
                    <a:pt x="1496504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 sz="90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9928" y="480023"/>
            <a:ext cx="354865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3200" b="1" dirty="0">
                <a:solidFill>
                  <a:srgbClr val="822433"/>
                </a:solidFill>
                <a:latin typeface="Georgia" panose="02040502050405020303" pitchFamily="18" charset="0"/>
                <a:ea typeface="Georgia Bold"/>
                <a:cs typeface="Georgia Bold"/>
                <a:sym typeface="Georgia Bold"/>
              </a:rPr>
              <a:t>AUTOMATIC PIANO FINGERING DETECTION FROM VIDEO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1490" y="3711550"/>
            <a:ext cx="4080510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Final Project</a:t>
            </a:r>
          </a:p>
          <a:p>
            <a:pPr>
              <a:lnSpc>
                <a:spcPts val="1575"/>
              </a:lnSpc>
            </a:pPr>
            <a:r>
              <a:rPr lang="en-US" sz="11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Master's Degree in Computer Science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1490" y="2968609"/>
            <a:ext cx="4080510" cy="4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50"/>
              </a:lnSpc>
            </a:pPr>
            <a:r>
              <a:rPr lang="en-US" sz="12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Anastasia Deniz Durak - </a:t>
            </a:r>
            <a:r>
              <a:rPr lang="tr-TR" sz="12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2238351</a:t>
            </a:r>
            <a:endParaRPr lang="en-US" sz="12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1750"/>
              </a:lnSpc>
            </a:pPr>
            <a:r>
              <a:rPr lang="en-US" sz="12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Emine Esin Yılmaz - 2252231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490" y="4581525"/>
            <a:ext cx="4080510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5"/>
              </a:lnSpc>
            </a:pPr>
            <a:r>
              <a:rPr lang="en-US" sz="107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Academic Year 2025/2026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27813" y="0"/>
            <a:ext cx="4016169" cy="5143500"/>
            <a:chOff x="0" y="0"/>
            <a:chExt cx="10709783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09783" cy="13716000"/>
            </a:xfrm>
            <a:custGeom>
              <a:avLst/>
              <a:gdLst/>
              <a:ahLst/>
              <a:cxnLst/>
              <a:rect l="l" t="t" r="r" b="b"/>
              <a:pathLst>
                <a:path w="10709783" h="13716000">
                  <a:moveTo>
                    <a:pt x="0" y="0"/>
                  </a:moveTo>
                  <a:lnTo>
                    <a:pt x="10709783" y="0"/>
                  </a:lnTo>
                  <a:lnTo>
                    <a:pt x="1070978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22433"/>
            </a:solidFill>
          </p:spPr>
          <p:txBody>
            <a:bodyPr/>
            <a:lstStyle/>
            <a:p>
              <a:endParaRPr lang="tr-TR" sz="9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75413" y="384377"/>
            <a:ext cx="4168588" cy="1250576"/>
            <a:chOff x="0" y="0"/>
            <a:chExt cx="11116234" cy="333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16183" cy="3334893"/>
            </a:xfrm>
            <a:custGeom>
              <a:avLst/>
              <a:gdLst/>
              <a:ahLst/>
              <a:cxnLst/>
              <a:rect l="l" t="t" r="r" b="b"/>
              <a:pathLst>
                <a:path w="11116183" h="3334893">
                  <a:moveTo>
                    <a:pt x="0" y="0"/>
                  </a:moveTo>
                  <a:lnTo>
                    <a:pt x="11116183" y="0"/>
                  </a:lnTo>
                  <a:lnTo>
                    <a:pt x="11116183" y="3334893"/>
                  </a:lnTo>
                  <a:lnTo>
                    <a:pt x="0" y="3334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 sz="9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Keyboard Detection — Hough Lines, Clustering &amp; IoU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98DDC-F529-0EB7-0439-3AB27396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56" y="825750"/>
            <a:ext cx="6893401" cy="4289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Keyboard Detection — Homography &amp; 88-Key Layout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67B8B-E72D-6C53-6D21-BB1CB19C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0" y="1156343"/>
            <a:ext cx="3352972" cy="206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D2B12-851A-2846-DA73-AA722560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262" y="1807014"/>
            <a:ext cx="4804538" cy="764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8A0E8-355E-B453-5F32-5D66143C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3" y="3462142"/>
            <a:ext cx="7983614" cy="13897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2: Hand Pose Estimation (Live MediaPipe)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36" y="1005840"/>
            <a:ext cx="9025128" cy="19202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65760" y="3132251"/>
            <a:ext cx="411480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 dirty="0"/>
          </a:p>
        </p:txBody>
      </p:sp>
      <p:sp>
        <p:nvSpPr>
          <p:cNvPr id="6" name="Text 3"/>
          <p:cNvSpPr/>
          <p:nvPr/>
        </p:nvSpPr>
        <p:spPr>
          <a:xfrm>
            <a:off x="548640" y="3219378"/>
            <a:ext cx="3749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MediaPipe Configuration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48640" y="4046651"/>
            <a:ext cx="3749040" cy="7582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 err="1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model_complexity</a:t>
            </a: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=1 (full model, higher accuracy)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min_detection_confidence=0.3 (catches fast/occluded hands)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static_image_mode=False (video mode, temporal tracking)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 keypoints per hand (5 fingertips: indices 4, 8, 12, 16, 20)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663440" y="3132251"/>
            <a:ext cx="411480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 dirty="0"/>
          </a:p>
        </p:txBody>
      </p:sp>
      <p:sp>
        <p:nvSpPr>
          <p:cNvPr id="9" name="Text 6"/>
          <p:cNvSpPr/>
          <p:nvPr/>
        </p:nvSpPr>
        <p:spPr>
          <a:xfrm>
            <a:off x="4846320" y="322326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Validation vs Dataset Skeletons</a:t>
            </a:r>
            <a:r>
              <a:rPr lang="tr-TR" sz="13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-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covered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more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in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detail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on Skeleton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vs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Mediapipe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Comparison</a:t>
            </a:r>
            <a:r>
              <a:rPr lang="tr-TR" sz="1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1000" b="1" dirty="0" err="1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Slide</a:t>
            </a:r>
            <a:endParaRPr lang="en-US" sz="10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72358"/>
              </p:ext>
            </p:extLst>
          </p:nvPr>
        </p:nvGraphicFramePr>
        <p:xfrm>
          <a:off x="4846320" y="3712713"/>
          <a:ext cx="3749040" cy="1096433"/>
        </p:xfrm>
        <a:graphic>
          <a:graphicData uri="http://schemas.openxmlformats.org/drawingml/2006/table">
            <a:tbl>
              <a:tblPr/>
              <a:tblGrid>
                <a:gridCol w="128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47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Metric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5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Right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5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Left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PCK@0.02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97.8%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98.3%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Trajectory r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0.995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0.988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Key agree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87.0%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88.2%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4">
            <a:extLst>
              <a:ext uri="{FF2B5EF4-FFF2-40B4-BE49-F238E27FC236}">
                <a16:creationId xmlns:a16="http://schemas.microsoft.com/office/drawing/2014/main" id="{F57BAC2F-A2AD-88C8-9721-9569C714BB8C}"/>
              </a:ext>
            </a:extLst>
          </p:cNvPr>
          <p:cNvSpPr/>
          <p:nvPr/>
        </p:nvSpPr>
        <p:spPr>
          <a:xfrm>
            <a:off x="457200" y="3391044"/>
            <a:ext cx="4023360" cy="7582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buSzPct val="100000"/>
            </a:pPr>
            <a:r>
              <a:rPr lang="en-US" sz="1000" b="0" i="0" dirty="0">
                <a:effectLst/>
                <a:latin typeface="system-ui"/>
              </a:rPr>
              <a:t>We run </a:t>
            </a:r>
            <a:r>
              <a:rPr lang="en-US" sz="1000" b="1" i="0" dirty="0" err="1">
                <a:effectLst/>
                <a:latin typeface="system-ui"/>
              </a:rPr>
              <a:t>MediaPipe</a:t>
            </a:r>
            <a:r>
              <a:rPr lang="en-US" sz="1000" b="1" i="0" dirty="0">
                <a:effectLst/>
                <a:latin typeface="system-ui"/>
              </a:rPr>
              <a:t> Hands directly on the raw video</a:t>
            </a:r>
            <a:r>
              <a:rPr lang="en-US" sz="1000" b="0" i="0" dirty="0">
                <a:effectLst/>
                <a:latin typeface="system-ui"/>
              </a:rPr>
              <a:t> to detect 21 hand landmarks per hand — no pre-extracted skeleton data from the dataset is used.</a:t>
            </a:r>
            <a:endParaRPr lang="tr-TR" sz="10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966F2-70EB-C91E-E9B0-7E143F19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B0B9819-BC9F-4E6F-12E6-C9A52A97E9B8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AC01DBA-5885-B00B-ED7D-EC70293470B1}"/>
              </a:ext>
            </a:extLst>
          </p:cNvPr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2: Hand Pose Estimation (Live MediaPipe)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9C76E-A267-EE0A-FB09-166704D2B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64" y="960120"/>
            <a:ext cx="7124271" cy="41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3: Temporal Filtering of Landmarks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6400800" y="1051560"/>
            <a:ext cx="246888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6537960" y="1097280"/>
            <a:ext cx="21945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Impact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537960" y="1417320"/>
            <a:ext cx="219456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3,337 → 6,915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37960" y="173736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assignable notes (doubled!)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6537960" y="2103120"/>
            <a:ext cx="21945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2E7D3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IFR: 0.475 → 0.446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537960" y="237744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6.3% improvement</a:t>
            </a:r>
            <a:endParaRPr lang="tr-TR" sz="900" dirty="0">
              <a:solidFill>
                <a:srgbClr val="888888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0" indent="0" algn="ctr">
              <a:buNone/>
            </a:pP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(</a:t>
            </a:r>
            <a:r>
              <a:rPr lang="tr-TR" sz="900" dirty="0" err="1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this</a:t>
            </a: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 data is </a:t>
            </a:r>
            <a:r>
              <a:rPr lang="tr-TR" sz="900" dirty="0" err="1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existent</a:t>
            </a: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 on </a:t>
            </a:r>
            <a:r>
              <a:rPr lang="tr-TR" sz="900" dirty="0" err="1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the</a:t>
            </a: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 </a:t>
            </a:r>
            <a:r>
              <a:rPr lang="tr-TR" sz="900" dirty="0" err="1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ablation</a:t>
            </a: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 </a:t>
            </a:r>
            <a:r>
              <a:rPr lang="tr-TR" sz="900" dirty="0" err="1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study</a:t>
            </a:r>
            <a:r>
              <a:rPr lang="tr-TR" sz="900" dirty="0">
                <a:solidFill>
                  <a:srgbClr val="888888"/>
                </a:solidFill>
                <a:latin typeface="Calibri" pitchFamily="34" charset="0"/>
                <a:cs typeface="Calibri" pitchFamily="34" charset="-120"/>
              </a:rPr>
              <a:t>)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274320" y="3063240"/>
            <a:ext cx="274320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2" name="Shape 9"/>
          <p:cNvSpPr/>
          <p:nvPr/>
        </p:nvSpPr>
        <p:spPr>
          <a:xfrm>
            <a:off x="274320" y="3063240"/>
            <a:ext cx="2743200" cy="36576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0"/>
          <p:cNvSpPr/>
          <p:nvPr/>
        </p:nvSpPr>
        <p:spPr>
          <a:xfrm>
            <a:off x="411480" y="320040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Hampel Filter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411480" y="3520440"/>
            <a:ext cx="246888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Window=20, threshold=3σ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Removes outlier spikes via MAD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Replaces with local median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3200400" y="3063240"/>
            <a:ext cx="274320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6" name="Shape 13"/>
          <p:cNvSpPr/>
          <p:nvPr/>
        </p:nvSpPr>
        <p:spPr>
          <a:xfrm>
            <a:off x="3200400" y="3063240"/>
            <a:ext cx="2743200" cy="36576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3337560" y="320040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Linear Interpolation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3337560" y="3520440"/>
            <a:ext cx="246888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Fills gaps up to 30 frames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Longer gaps left as NaN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Prevents hallucinated positions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6126480" y="3063240"/>
            <a:ext cx="274320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6126480" y="3063240"/>
            <a:ext cx="2743200" cy="36576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6263640" y="3200400"/>
            <a:ext cx="2468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Savitzky-Golay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6263640" y="3520440"/>
            <a:ext cx="246888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Window=11, polynomial=3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Smooths while preserving edges</a:t>
            </a:r>
            <a:endParaRPr lang="en-US" sz="1000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than moving average</a:t>
            </a:r>
            <a:endParaRPr lang="en-US" sz="1000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584ABCAC-6444-0BBD-B75E-D48F9980EF57}"/>
              </a:ext>
            </a:extLst>
          </p:cNvPr>
          <p:cNvSpPr/>
          <p:nvPr/>
        </p:nvSpPr>
        <p:spPr>
          <a:xfrm>
            <a:off x="1143000" y="1074420"/>
            <a:ext cx="4114800" cy="18288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 dirty="0"/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8171E933-F881-3026-06B6-635134B04DCA}"/>
              </a:ext>
            </a:extLst>
          </p:cNvPr>
          <p:cNvSpPr/>
          <p:nvPr/>
        </p:nvSpPr>
        <p:spPr>
          <a:xfrm>
            <a:off x="1965960" y="1348740"/>
            <a:ext cx="246888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 err="1"/>
              <a:t>MediaPipe</a:t>
            </a:r>
            <a:r>
              <a:rPr lang="en-US" sz="1400" dirty="0"/>
              <a:t> landmarks are noisy. We apply a 3-stage filtering pipeline: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957B1164-59AF-93E1-4641-A46A74534B07}"/>
              </a:ext>
            </a:extLst>
          </p:cNvPr>
          <p:cNvSpPr/>
          <p:nvPr/>
        </p:nvSpPr>
        <p:spPr>
          <a:xfrm>
            <a:off x="5120640" y="1017751"/>
            <a:ext cx="3898052" cy="1969454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4: Finger-Key Assignment (Gaussian Model)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182718" y="1017750"/>
            <a:ext cx="4572000" cy="129878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548640" y="1188720"/>
            <a:ext cx="42062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X-Only Gaussian Probability Model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240866" y="1588137"/>
            <a:ext cx="3566160" cy="1399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σ auto-scales to mean white-key width (~33px)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x-only? Y-axis = depth into keyboard. Varies with finger length (thumb &lt; middle). Using y creates systematic bias.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Max-distance gate: reject if closest tip &gt; 4σ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Both hands evaluated independently, higher confidence wins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FEDCE-AD13-6729-3864-76B742BD6106}"/>
              </a:ext>
            </a:extLst>
          </p:cNvPr>
          <p:cNvSpPr txBox="1"/>
          <p:nvPr/>
        </p:nvSpPr>
        <p:spPr>
          <a:xfrm>
            <a:off x="457200" y="1334549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000" dirty="0"/>
            </a:br>
            <a:r>
              <a:rPr lang="en-US" sz="1000" b="0" i="0" dirty="0">
                <a:effectLst/>
              </a:rPr>
              <a:t>Gaussian probability model in image-pixel space (not </a:t>
            </a:r>
            <a:r>
              <a:rPr lang="en-US" sz="1000" b="0" i="0" dirty="0" err="1">
                <a:effectLst/>
              </a:rPr>
              <a:t>homography</a:t>
            </a:r>
            <a:r>
              <a:rPr lang="en-US" sz="1000" b="0" i="0" dirty="0">
                <a:effectLst/>
              </a:rPr>
              <a:t>-warped space). Uses x-distance only to avoid y-bias from different finger lengths. Tries both hands for each key, picks the higher-confidence assignment. Max-distance gate rejects assignments when the hand is too far from the key</a:t>
            </a:r>
            <a:endParaRPr lang="tr-TR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5A6247-B809-032F-114D-431C4EC2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61" y="1074867"/>
            <a:ext cx="2558306" cy="592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EC214-36B6-E6F4-9A97-4ABCA2DB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" y="3187885"/>
            <a:ext cx="5347706" cy="1909895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>
            <a:off x="1314026" y="2419888"/>
            <a:ext cx="2047241" cy="706872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7"/>
          <p:cNvSpPr/>
          <p:nvPr/>
        </p:nvSpPr>
        <p:spPr>
          <a:xfrm>
            <a:off x="1393613" y="2418814"/>
            <a:ext cx="2047241" cy="441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99.7%</a:t>
            </a:r>
            <a:endParaRPr lang="en-US" sz="2800" dirty="0"/>
          </a:p>
        </p:txBody>
      </p:sp>
      <p:sp>
        <p:nvSpPr>
          <p:cNvPr id="22" name="Text 8"/>
          <p:cNvSpPr/>
          <p:nvPr/>
        </p:nvSpPr>
        <p:spPr>
          <a:xfrm>
            <a:off x="1314026" y="2877088"/>
            <a:ext cx="2047241" cy="2650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D4A0A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Coverage (6,915 / 6,935)</a:t>
            </a:r>
            <a:endParaRPr lang="en-US" sz="9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1A0A52-E35A-BC2C-93FF-4593793DC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827" y="3749261"/>
            <a:ext cx="1427318" cy="6387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5: Refinement — Viterbi &amp; BiLSTM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365760" y="1097280"/>
            <a:ext cx="54864" cy="3657600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594360" y="11887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2E7D3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Constrained Viterbi (Recommended)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03504" y="1617453"/>
            <a:ext cx="374904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Dynamic programming on Gaussian emission probabilities with biomechanical constraints: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 stretch limits per finger pair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Same-finger repetition penalty (&gt;2 semitones)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Finger ordering in ascending/descending passages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Thumb-under / finger-over crossing rules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200" b="1" dirty="0">
                <a:solidFill>
                  <a:srgbClr val="2E7D3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neural network or training data required</a:t>
            </a:r>
            <a:endParaRPr lang="en-US" sz="1100" dirty="0"/>
          </a:p>
          <a:p>
            <a:pPr marL="0" indent="0">
              <a:buNone/>
            </a:pPr>
            <a:r>
              <a:rPr lang="en-US" sz="1200" b="1" dirty="0">
                <a:solidFill>
                  <a:srgbClr val="2E7D3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IFR reduced by 40% vs Gaussian baseline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66344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4663440" y="1097280"/>
            <a:ext cx="54864" cy="3657600"/>
          </a:xfrm>
          <a:prstGeom prst="rect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4892040" y="11887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651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BiLSTM + Viterbi (Experimental)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892040" y="1554480"/>
            <a:ext cx="3749040" cy="3017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Architecture:</a:t>
            </a:r>
            <a:endParaRPr lang="en-US" sz="1100" dirty="0"/>
          </a:p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Input(20) → Linear(128) → BiLSTM(128x2) → Self-Attention(4 heads) → Linear(5)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958,853 parameters. Self-supervised: Gaussian outputs as labels.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 features (20 dims): normalized pitch, one-hot finger, time delta, hand encoding, pitch class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solidFill>
                  <a:srgbClr val="C628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FINDING: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C628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BiLSTM+Viterbi = identical IFR to Viterbi-only.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C628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BiLSTM damages finger accuracy: 69.6% → 44.8%</a:t>
            </a:r>
            <a:endParaRPr lang="en-US" sz="1100" dirty="0"/>
          </a:p>
          <a:p>
            <a:pPr marL="0" indent="0">
              <a:buNone/>
            </a:pPr>
            <a:r>
              <a:rPr lang="en-US" sz="1100" b="1" dirty="0">
                <a:solidFill>
                  <a:srgbClr val="C628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BiLSTM alone (no Viterbi): IFR = 0.693 — worse than random (0.518)!</a:t>
            </a:r>
            <a:endParaRPr lang="en-US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Evaluation: Baseline Comparisons (IFR)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4320" y="1304133"/>
            <a:ext cx="4610947" cy="2934239"/>
          </a:xfrm>
          <a:prstGeom prst="rect">
            <a:avLst/>
          </a:prstGeom>
        </p:spPr>
      </p:pic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03520" y="1097280"/>
          <a:ext cx="3566160" cy="2377438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Method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Mean IFR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vs Random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Random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0.518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—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Sequential Cycling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0.497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-4.1%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Direction-Aware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0.502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-3.1%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Gaussian Baseline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0.363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-30.0%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Viterbi-Only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0.217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-58.1%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BiLSTM+Viterbi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0.217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-58.1%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5303520" y="3657600"/>
            <a:ext cx="3566160" cy="64008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3"/>
          <p:cNvSpPr/>
          <p:nvPr/>
        </p:nvSpPr>
        <p:spPr>
          <a:xfrm>
            <a:off x="5303520" y="3657600"/>
            <a:ext cx="356616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Viterbi-only = BiLSTM+Viterbi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BiLSTM adds zero improvement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A7B64-423F-7F3D-3E99-78FF4612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A2B05A5-7B25-A643-A1F5-B1BF65E0978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32A7A3D-7071-B372-0CD8-BDBB6945A6CF}"/>
              </a:ext>
            </a:extLst>
          </p:cNvPr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Hand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Detection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Validation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— Post-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Filtered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MediaPipe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vs. 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Dataset</a:t>
            </a:r>
            <a:r>
              <a:rPr lang="tr-TR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Skeletons</a:t>
            </a:r>
            <a:endParaRPr lang="tr-TR" sz="2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48333DF-2092-FEBA-37A6-7BE9F046FBAD}"/>
              </a:ext>
            </a:extLst>
          </p:cNvPr>
          <p:cNvSpPr/>
          <p:nvPr/>
        </p:nvSpPr>
        <p:spPr>
          <a:xfrm>
            <a:off x="36576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FA20698-48B9-6A01-4807-7CA539ADFB20}"/>
              </a:ext>
            </a:extLst>
          </p:cNvPr>
          <p:cNvSpPr/>
          <p:nvPr/>
        </p:nvSpPr>
        <p:spPr>
          <a:xfrm>
            <a:off x="457200" y="1251325"/>
            <a:ext cx="3749040" cy="21696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SzPct val="100000"/>
              <a:buChar char="•"/>
            </a:pPr>
            <a:r>
              <a:rPr lang="tr-TR" sz="1200" b="0" i="0" dirty="0" err="1">
                <a:effectLst/>
                <a:latin typeface="system-ui"/>
              </a:rPr>
              <a:t>PianoVAM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provides</a:t>
            </a:r>
            <a:r>
              <a:rPr lang="tr-TR" sz="1200" b="0" i="0" dirty="0">
                <a:effectLst/>
                <a:latin typeface="system-ui"/>
              </a:rPr>
              <a:t> </a:t>
            </a:r>
            <a:r>
              <a:rPr lang="tr-TR" sz="1200" b="1" i="0" dirty="0" err="1">
                <a:effectLst/>
                <a:latin typeface="system-ui"/>
              </a:rPr>
              <a:t>pre-extracted</a:t>
            </a:r>
            <a:r>
              <a:rPr lang="tr-TR" sz="1200" b="1" i="0" dirty="0">
                <a:effectLst/>
                <a:latin typeface="system-ui"/>
              </a:rPr>
              <a:t> </a:t>
            </a:r>
            <a:r>
              <a:rPr lang="tr-TR" sz="1200" b="1" i="0" dirty="0" err="1">
                <a:effectLst/>
                <a:latin typeface="system-ui"/>
              </a:rPr>
              <a:t>hand</a:t>
            </a:r>
            <a:r>
              <a:rPr lang="tr-TR" sz="1200" b="1" i="0" dirty="0">
                <a:effectLst/>
                <a:latin typeface="system-ui"/>
              </a:rPr>
              <a:t> </a:t>
            </a:r>
            <a:r>
              <a:rPr lang="tr-TR" sz="1200" b="1" i="0" dirty="0" err="1">
                <a:effectLst/>
                <a:latin typeface="system-ui"/>
              </a:rPr>
              <a:t>skeletons</a:t>
            </a:r>
            <a:r>
              <a:rPr lang="tr-TR" sz="1200" b="0" i="0" dirty="0">
                <a:effectLst/>
                <a:latin typeface="system-ui"/>
              </a:rPr>
              <a:t> </a:t>
            </a:r>
            <a:r>
              <a:rPr lang="tr-TR" sz="1200" b="0" i="0" dirty="0" err="1">
                <a:effectLst/>
                <a:latin typeface="system-ui"/>
              </a:rPr>
              <a:t>for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every</a:t>
            </a:r>
            <a:r>
              <a:rPr lang="tr-TR" sz="1200" b="0" i="0" dirty="0">
                <a:effectLst/>
                <a:latin typeface="system-ui"/>
              </a:rPr>
              <a:t> video. </a:t>
            </a:r>
            <a:r>
              <a:rPr lang="tr-TR" sz="1200" b="0" i="0" dirty="0" err="1">
                <a:effectLst/>
                <a:latin typeface="system-ui"/>
              </a:rPr>
              <a:t>Our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pipeline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uses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live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MediaPipe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detection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followed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by</a:t>
            </a:r>
            <a:r>
              <a:rPr lang="tr-TR" sz="1200" b="0" i="0" dirty="0">
                <a:effectLst/>
                <a:latin typeface="system-ui"/>
              </a:rPr>
              <a:t> </a:t>
            </a:r>
            <a:r>
              <a:rPr lang="tr-TR" sz="1200" b="1" i="0" dirty="0">
                <a:effectLst/>
                <a:latin typeface="system-ui"/>
              </a:rPr>
              <a:t>temporal </a:t>
            </a:r>
            <a:r>
              <a:rPr lang="tr-TR" sz="1200" b="1" i="0" dirty="0" err="1">
                <a:effectLst/>
                <a:latin typeface="system-ui"/>
              </a:rPr>
              <a:t>filtering</a:t>
            </a:r>
            <a:r>
              <a:rPr lang="tr-TR" sz="1200" b="0" i="0" dirty="0">
                <a:effectLst/>
                <a:latin typeface="system-ui"/>
              </a:rPr>
              <a:t> (</a:t>
            </a:r>
            <a:r>
              <a:rPr lang="tr-TR" sz="1200" b="0" i="0" dirty="0" err="1">
                <a:effectLst/>
                <a:latin typeface="system-ui"/>
              </a:rPr>
              <a:t>Hampel</a:t>
            </a:r>
            <a:r>
              <a:rPr lang="tr-TR" sz="1200" b="0" i="0" dirty="0">
                <a:effectLst/>
                <a:latin typeface="system-ui"/>
              </a:rPr>
              <a:t> → </a:t>
            </a:r>
            <a:r>
              <a:rPr lang="tr-TR" sz="1200" b="0" i="0" dirty="0" err="1">
                <a:effectLst/>
                <a:latin typeface="system-ui"/>
              </a:rPr>
              <a:t>interpolation</a:t>
            </a:r>
            <a:r>
              <a:rPr lang="tr-TR" sz="1200" b="0" i="0" dirty="0">
                <a:effectLst/>
                <a:latin typeface="system-ui"/>
              </a:rPr>
              <a:t> → </a:t>
            </a:r>
            <a:r>
              <a:rPr lang="tr-TR" sz="1200" b="0" i="0" dirty="0" err="1">
                <a:effectLst/>
                <a:latin typeface="system-ui"/>
              </a:rPr>
              <a:t>Savitzky-Golay</a:t>
            </a:r>
            <a:r>
              <a:rPr lang="tr-TR" sz="1200" b="0" i="0" dirty="0">
                <a:effectLst/>
                <a:latin typeface="system-ui"/>
              </a:rPr>
              <a:t>).</a:t>
            </a:r>
          </a:p>
          <a:p>
            <a:pPr marL="342900" indent="-342900">
              <a:buSzPct val="100000"/>
              <a:buChar char="•"/>
            </a:pPr>
            <a:endParaRPr lang="tr-TR" sz="1200" dirty="0">
              <a:latin typeface="system-ui"/>
            </a:endParaRPr>
          </a:p>
          <a:p>
            <a:pPr marL="342900" indent="-342900">
              <a:buSzPct val="100000"/>
              <a:buChar char="•"/>
            </a:pPr>
            <a:r>
              <a:rPr lang="tr-TR" sz="1200" b="0" i="0" dirty="0">
                <a:effectLst/>
                <a:latin typeface="system-ui"/>
              </a:rPr>
              <a:t> Here </a:t>
            </a:r>
            <a:r>
              <a:rPr lang="tr-TR" sz="1200" b="0" i="0" dirty="0" err="1">
                <a:effectLst/>
                <a:latin typeface="system-ui"/>
              </a:rPr>
              <a:t>we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validate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our</a:t>
            </a:r>
            <a:r>
              <a:rPr lang="tr-TR" sz="1200" b="0" i="0" dirty="0">
                <a:effectLst/>
                <a:latin typeface="system-ui"/>
              </a:rPr>
              <a:t> </a:t>
            </a:r>
            <a:r>
              <a:rPr lang="tr-TR" sz="1200" b="1" i="0" dirty="0">
                <a:effectLst/>
                <a:latin typeface="system-ui"/>
              </a:rPr>
              <a:t>post-</a:t>
            </a:r>
            <a:r>
              <a:rPr lang="tr-TR" sz="1200" b="1" i="0" dirty="0" err="1">
                <a:effectLst/>
                <a:latin typeface="system-ui"/>
              </a:rPr>
              <a:t>filtered</a:t>
            </a:r>
            <a:r>
              <a:rPr lang="tr-TR" sz="1200" b="0" i="0" dirty="0">
                <a:effectLst/>
                <a:latin typeface="system-ui"/>
              </a:rPr>
              <a:t> </a:t>
            </a:r>
            <a:r>
              <a:rPr lang="tr-TR" sz="1200" b="0" i="0" dirty="0" err="1">
                <a:effectLst/>
                <a:latin typeface="system-ui"/>
              </a:rPr>
              <a:t>detections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against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the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dataset's</a:t>
            </a:r>
            <a:r>
              <a:rPr lang="tr-TR" sz="1200" b="0" i="0" dirty="0">
                <a:effectLst/>
                <a:latin typeface="system-ui"/>
              </a:rPr>
              <a:t> reference </a:t>
            </a:r>
            <a:r>
              <a:rPr lang="tr-TR" sz="1200" b="0" i="0" dirty="0" err="1">
                <a:effectLst/>
                <a:latin typeface="system-ui"/>
              </a:rPr>
              <a:t>skeletons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using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standard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pose-estimation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metrics</a:t>
            </a:r>
            <a:r>
              <a:rPr lang="tr-TR" sz="1200" b="0" i="0" dirty="0">
                <a:effectLst/>
                <a:latin typeface="system-ui"/>
              </a:rPr>
              <a:t>. </a:t>
            </a:r>
          </a:p>
          <a:p>
            <a:pPr marL="342900" indent="-342900">
              <a:buSzPct val="100000"/>
              <a:buChar char="•"/>
            </a:pPr>
            <a:endParaRPr lang="tr-TR" sz="1200" dirty="0">
              <a:latin typeface="system-ui"/>
            </a:endParaRPr>
          </a:p>
          <a:p>
            <a:pPr marL="342900" indent="-342900">
              <a:buSzPct val="100000"/>
              <a:buChar char="•"/>
            </a:pPr>
            <a:r>
              <a:rPr lang="tr-TR" sz="1200" b="0" i="0" dirty="0" err="1">
                <a:effectLst/>
                <a:latin typeface="system-ui"/>
              </a:rPr>
              <a:t>This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validates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the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output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that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actually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feeds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into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finger-key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assignment</a:t>
            </a:r>
            <a:r>
              <a:rPr lang="tr-TR" sz="1200" b="0" i="0" dirty="0">
                <a:effectLst/>
                <a:latin typeface="system-ui"/>
              </a:rPr>
              <a:t> — not </a:t>
            </a:r>
            <a:r>
              <a:rPr lang="tr-TR" sz="1200" b="0" i="0" dirty="0" err="1">
                <a:effectLst/>
                <a:latin typeface="system-ui"/>
              </a:rPr>
              <a:t>the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noisy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raw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MediaPipe</a:t>
            </a:r>
            <a:r>
              <a:rPr lang="tr-TR" sz="1200" b="0" i="0" dirty="0">
                <a:effectLst/>
                <a:latin typeface="system-ui"/>
              </a:rPr>
              <a:t> </a:t>
            </a:r>
            <a:r>
              <a:rPr lang="tr-TR" sz="1200" b="0" i="0" dirty="0" err="1">
                <a:effectLst/>
                <a:latin typeface="system-ui"/>
              </a:rPr>
              <a:t>output</a:t>
            </a:r>
            <a:r>
              <a:rPr lang="tr-TR" sz="1200" b="0" i="0" dirty="0">
                <a:effectLst/>
                <a:latin typeface="system-ui"/>
              </a:rPr>
              <a:t>.</a:t>
            </a:r>
          </a:p>
          <a:p>
            <a:pPr marL="342900" indent="-342900">
              <a:buSzPct val="100000"/>
              <a:buChar char="•"/>
            </a:pPr>
            <a:endParaRPr lang="tr-TR" sz="1200" dirty="0">
              <a:latin typeface="system-ui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E7CB62B-3EB6-FEF4-F5B1-A14C95C3B301}"/>
              </a:ext>
            </a:extLst>
          </p:cNvPr>
          <p:cNvSpPr/>
          <p:nvPr/>
        </p:nvSpPr>
        <p:spPr>
          <a:xfrm>
            <a:off x="4663439" y="1097280"/>
            <a:ext cx="4413175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FC0A2E-EFBA-0D24-FABE-653141BB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56" y="1137620"/>
            <a:ext cx="4064340" cy="916142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0D7B5D15-590A-368B-5F0F-D376AE15FBEC}"/>
              </a:ext>
            </a:extLst>
          </p:cNvPr>
          <p:cNvSpPr/>
          <p:nvPr/>
        </p:nvSpPr>
        <p:spPr>
          <a:xfrm>
            <a:off x="4754879" y="1974477"/>
            <a:ext cx="4230294" cy="14298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buSzPct val="100000"/>
            </a:pPr>
            <a:endParaRPr lang="tr-TR" sz="1000" dirty="0"/>
          </a:p>
          <a:p>
            <a:pPr algn="l">
              <a:buNone/>
            </a:pPr>
            <a:r>
              <a:rPr lang="en-US" sz="1000" b="1" i="0" dirty="0">
                <a:effectLst/>
              </a:rPr>
              <a:t>PCK</a:t>
            </a:r>
            <a:r>
              <a:rPr lang="en-US" sz="1000" b="0" i="0" dirty="0">
                <a:effectLst/>
              </a:rPr>
              <a:t> is the standard evaluation metric in pose estimation (</a:t>
            </a:r>
            <a:r>
              <a:rPr lang="en-US" sz="1000" b="0" i="0" dirty="0" err="1">
                <a:effectLst/>
              </a:rPr>
              <a:t>Andriluka</a:t>
            </a:r>
            <a:r>
              <a:rPr lang="en-US" sz="1000" b="0" i="0" dirty="0">
                <a:effectLst/>
              </a:rPr>
              <a:t> et al., 2014). Small spatial offsets still count as </a:t>
            </a:r>
            <a:r>
              <a:rPr lang="en-US" sz="1000" b="0" i="1" dirty="0">
                <a:effectLst/>
              </a:rPr>
              <a:t>correct</a:t>
            </a:r>
            <a:r>
              <a:rPr lang="en-US" sz="1000" b="0" i="0" dirty="0">
                <a:effectLst/>
              </a:rPr>
              <a:t> if they fall within the threshold.</a:t>
            </a:r>
            <a:endParaRPr lang="tr-TR" sz="1000" b="0" i="0" dirty="0">
              <a:effectLst/>
            </a:endParaRPr>
          </a:p>
          <a:p>
            <a:pPr algn="l">
              <a:buNone/>
            </a:pPr>
            <a:endParaRPr lang="en-US" sz="1000" b="0" i="0" dirty="0">
              <a:effectLst/>
            </a:endParaRPr>
          </a:p>
          <a:p>
            <a:pPr algn="l">
              <a:buNone/>
            </a:pPr>
            <a:r>
              <a:rPr lang="en-US" sz="1000" b="1" i="0" dirty="0">
                <a:effectLst/>
              </a:rPr>
              <a:t>Note</a:t>
            </a:r>
            <a:r>
              <a:rPr lang="en-US" sz="1000" b="0" i="0" dirty="0">
                <a:effectLst/>
              </a:rPr>
              <a:t>: Differences are expected — the dataset skeletons were extracted with a different </a:t>
            </a:r>
            <a:r>
              <a:rPr lang="en-US" sz="1000" b="0" i="0" dirty="0" err="1">
                <a:effectLst/>
              </a:rPr>
              <a:t>MediaPipe</a:t>
            </a:r>
            <a:r>
              <a:rPr lang="en-US" sz="1000" b="0" i="0" dirty="0">
                <a:effectLst/>
              </a:rPr>
              <a:t> version, different detection parameters, and potentially different hand labelling conventions. Our temporal filtering additionally smooths trajectories. What matters is that both methods capture the same underlying hand motion.</a:t>
            </a:r>
          </a:p>
          <a:p>
            <a:pPr marL="342900" indent="-342900">
              <a:buSzPct val="100000"/>
              <a:buChar char="•"/>
            </a:pPr>
            <a:endParaRPr lang="en-US" sz="1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60C085-D78A-4498-9C60-9333E7965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93" y="3397603"/>
            <a:ext cx="3461174" cy="17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0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521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Ablation Study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" y="1659659"/>
            <a:ext cx="4858118" cy="2649883"/>
          </a:xfrm>
          <a:prstGeom prst="rect">
            <a:avLst/>
          </a:prstGeom>
        </p:spPr>
      </p:pic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17606"/>
              </p:ext>
            </p:extLst>
          </p:nvPr>
        </p:nvGraphicFramePr>
        <p:xfrm>
          <a:off x="5486400" y="1937174"/>
          <a:ext cx="3444849" cy="1787968"/>
        </p:xfrm>
        <a:graphic>
          <a:graphicData uri="http://schemas.openxmlformats.org/drawingml/2006/table">
            <a:tbl>
              <a:tblPr/>
              <a:tblGrid>
                <a:gridCol w="132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Config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IFR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A: Raw + Gaussian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0.4754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3,337 notes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B: + Temporal filter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0.4455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+107% coverage!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C: + Max-dist gate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0.4455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6,915 notes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C2: Viterbi-only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0.3269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Best config!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D: BiLSTM only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b="1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0.6927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Worse than random!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4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E: BiLSTM+Viterbi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0.3269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= Viterbi-only</a:t>
                      </a:r>
                      <a:endParaRPr lang="en-US" sz="9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hape 2"/>
          <p:cNvSpPr/>
          <p:nvPr/>
        </p:nvSpPr>
        <p:spPr>
          <a:xfrm>
            <a:off x="548640" y="4478867"/>
            <a:ext cx="8126307" cy="618913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7" name="Text 3"/>
          <p:cNvSpPr/>
          <p:nvPr/>
        </p:nvSpPr>
        <p:spPr>
          <a:xfrm>
            <a:off x="731520" y="4570307"/>
            <a:ext cx="7772989" cy="48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</a:t>
            </a: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Temporal filtering doubles coverage (3,337→6,915) and reduces IFR by 6.3%    </a:t>
            </a: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</a:t>
            </a: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Viterbi performs ALL useful constraint enforcement    </a:t>
            </a: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</a:t>
            </a: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BiLSTM alone = 0.693 IFR (worse than random 0.518)</a:t>
            </a:r>
            <a:endParaRPr lang="en-US" sz="11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E184E4B-63B9-82E2-E170-666E56303D49}"/>
              </a:ext>
            </a:extLst>
          </p:cNvPr>
          <p:cNvSpPr/>
          <p:nvPr/>
        </p:nvSpPr>
        <p:spPr>
          <a:xfrm>
            <a:off x="457200" y="871421"/>
            <a:ext cx="8126307" cy="618913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r>
              <a:rPr lang="en-US" sz="1300" dirty="0"/>
              <a:t>We evaluate the contribution of </a:t>
            </a:r>
            <a:r>
              <a:rPr lang="en-US" sz="1300" b="1" dirty="0"/>
              <a:t>each pipeline component</a:t>
            </a:r>
            <a:r>
              <a:rPr lang="en-US" sz="1300" dirty="0"/>
              <a:t> by progressively enabling stages and measuring the effect on IFR. This is run on the demo sample whose landmarks are already cached.</a:t>
            </a:r>
            <a:endParaRPr lang="tr-TR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">
            <a:extLst>
              <a:ext uri="{FF2B5EF4-FFF2-40B4-BE49-F238E27FC236}">
                <a16:creationId xmlns:a16="http://schemas.microsoft.com/office/drawing/2014/main" id="{AF562362-DB03-D56C-3A23-4035F9173210}"/>
              </a:ext>
            </a:extLst>
          </p:cNvPr>
          <p:cNvSpPr/>
          <p:nvPr/>
        </p:nvSpPr>
        <p:spPr>
          <a:xfrm>
            <a:off x="215660" y="1089732"/>
            <a:ext cx="6633713" cy="3927348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Outline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371600" y="109728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 Introduction &amp; Goal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371600" y="137160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 Related Work &amp; Our Contributions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371600" y="164592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 Dataset: PianoVAM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371600" y="192024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4.  Pipeline Overview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371600" y="219456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5.  Stage 1: Automatic Keyboard Detection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371600" y="246888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  Stage 2: Hand Pose Estimation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371600" y="274320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7.  Stage 3: Temporal Filtering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371600" y="301752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8.  Stage 4: Finger-Key Assignment (Gaussian)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1371600" y="329184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9.  Stage 5: Refinement (Viterbi &amp; BiLSTM)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371600" y="356616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10.  Evaluation &amp; Results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371600" y="384048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11.  Ground Truth Evaluation (Visual Reference)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371600" y="411480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12.  Error Analysis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1371600" y="438912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13.  Limitations &amp; Future Work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1371600" y="4663440"/>
            <a:ext cx="6400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14.  Conclusion &amp; References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Qualitative Analysis — Finger Assignments on Video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246" y="929551"/>
            <a:ext cx="8150554" cy="41682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Ground Truth Evaluation — Visual Proximity Analysis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58E74-53A2-29C6-A5FA-4C74AA92B70E}"/>
              </a:ext>
            </a:extLst>
          </p:cNvPr>
          <p:cNvSpPr txBox="1"/>
          <p:nvPr/>
        </p:nvSpPr>
        <p:spPr>
          <a:xfrm>
            <a:off x="258233" y="1076547"/>
            <a:ext cx="862753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100" b="0" i="0" dirty="0">
                <a:effectLst/>
              </a:rPr>
              <a:t>A critical limitation acknowledged throughout this project is the </a:t>
            </a:r>
            <a:r>
              <a:rPr lang="en-US" sz="1100" b="1" i="0" dirty="0">
                <a:effectLst/>
              </a:rPr>
              <a:t>absence of per-note finger labels</a:t>
            </a:r>
            <a:r>
              <a:rPr lang="en-US" sz="1100" b="0" i="0" dirty="0">
                <a:effectLst/>
              </a:rPr>
              <a:t> in the </a:t>
            </a:r>
            <a:r>
              <a:rPr lang="en-US" sz="1100" b="0" i="0" dirty="0" err="1">
                <a:effectLst/>
              </a:rPr>
              <a:t>PianoVAM</a:t>
            </a:r>
            <a:r>
              <a:rPr lang="en-US" sz="1100" b="0" i="0" dirty="0">
                <a:effectLst/>
              </a:rPr>
              <a:t> dataset. All evaluations so far (IFR, baseline comparisons, ablation) measure </a:t>
            </a:r>
            <a:r>
              <a:rPr lang="en-US" sz="1100" b="1" i="0" dirty="0">
                <a:effectLst/>
              </a:rPr>
              <a:t>internal consistency</a:t>
            </a:r>
            <a:r>
              <a:rPr lang="en-US" sz="1100" b="0" i="0" dirty="0">
                <a:effectLst/>
              </a:rPr>
              <a:t> and </a:t>
            </a:r>
            <a:r>
              <a:rPr lang="en-US" sz="1100" b="1" i="0" dirty="0">
                <a:effectLst/>
              </a:rPr>
              <a:t>physical plausibility</a:t>
            </a:r>
            <a:r>
              <a:rPr lang="tr-TR" sz="1100" dirty="0"/>
              <a:t>,</a:t>
            </a:r>
            <a:r>
              <a:rPr lang="en-US" sz="1100" b="0" i="0" dirty="0">
                <a:effectLst/>
              </a:rPr>
              <a:t> they never tell us whether a predicted finger is </a:t>
            </a:r>
            <a:r>
              <a:rPr lang="en-US" sz="1100" b="0" i="1" dirty="0">
                <a:effectLst/>
              </a:rPr>
              <a:t>actually correct</a:t>
            </a:r>
            <a:r>
              <a:rPr lang="en-US" sz="1100" b="0" i="0" dirty="0">
                <a:effectLst/>
              </a:rPr>
              <a:t>.</a:t>
            </a:r>
            <a:endParaRPr lang="tr-TR" sz="1100" b="0" i="0" dirty="0">
              <a:effectLst/>
            </a:endParaRPr>
          </a:p>
          <a:p>
            <a:pPr algn="l">
              <a:buNone/>
            </a:pPr>
            <a:endParaRPr lang="en-US" sz="1100" b="0" i="0" dirty="0">
              <a:effectLst/>
            </a:endParaRPr>
          </a:p>
          <a:p>
            <a:pPr algn="l">
              <a:buNone/>
            </a:pPr>
            <a:r>
              <a:rPr lang="en-US" sz="1100" b="0" i="0" dirty="0">
                <a:effectLst/>
              </a:rPr>
              <a:t>To address this, we construct a </a:t>
            </a:r>
            <a:r>
              <a:rPr lang="en-US" sz="1100" b="1" i="0" dirty="0">
                <a:effectLst/>
              </a:rPr>
              <a:t>Visual Reference Ground Truth</a:t>
            </a:r>
            <a:r>
              <a:rPr lang="en-US" sz="1100" b="0" i="0" dirty="0">
                <a:effectLst/>
              </a:rPr>
              <a:t> using an approach that is </a:t>
            </a:r>
            <a:r>
              <a:rPr lang="en-US" sz="1100" b="1" i="0" dirty="0">
                <a:effectLst/>
              </a:rPr>
              <a:t>doubly independent</a:t>
            </a:r>
            <a:r>
              <a:rPr lang="en-US" sz="1100" b="0" i="0" dirty="0">
                <a:effectLst/>
              </a:rPr>
              <a:t> from our pipeline: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89294-028D-1683-5D52-139C1F8E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70" y="2177414"/>
            <a:ext cx="4889660" cy="1054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7D159F-E644-4942-A35C-1F050E165979}"/>
              </a:ext>
            </a:extLst>
          </p:cNvPr>
          <p:cNvSpPr txBox="1"/>
          <p:nvPr/>
        </p:nvSpPr>
        <p:spPr>
          <a:xfrm>
            <a:off x="262465" y="3183794"/>
            <a:ext cx="8754533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12"/>
              </a:spcBef>
              <a:spcAft>
                <a:spcPts val="1008"/>
              </a:spcAft>
              <a:buNone/>
            </a:pPr>
            <a:r>
              <a:rPr lang="en-US" sz="1100" b="1" i="0" dirty="0">
                <a:effectLst/>
              </a:rPr>
              <a:t>Methodology</a:t>
            </a:r>
          </a:p>
          <a:p>
            <a:pPr algn="l">
              <a:buNone/>
            </a:pPr>
            <a:r>
              <a:rPr lang="en-US" sz="1100" b="0" i="0" dirty="0">
                <a:effectLst/>
              </a:rPr>
              <a:t>For each MIDI note onset: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effectLst/>
              </a:rPr>
              <a:t>Retrieve the </a:t>
            </a:r>
            <a:r>
              <a:rPr lang="en-US" sz="1100" b="1" i="0" dirty="0">
                <a:effectLst/>
              </a:rPr>
              <a:t>dataset's pre-extracted skeleton</a:t>
            </a:r>
            <a:r>
              <a:rPr lang="en-US" sz="1100" b="0" i="0" dirty="0">
                <a:effectLst/>
              </a:rPr>
              <a:t> at the onset frame (independent from our live detection).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effectLst/>
              </a:rPr>
              <a:t>Compute the </a:t>
            </a:r>
            <a:r>
              <a:rPr lang="en-US" sz="1100" b="1" i="0" dirty="0">
                <a:effectLst/>
              </a:rPr>
              <a:t>2D Euclidean distance</a:t>
            </a:r>
            <a:r>
              <a:rPr lang="en-US" sz="1100" b="0" i="0" dirty="0">
                <a:effectLst/>
              </a:rPr>
              <a:t> from every fingertip (both hands) to the pressed key's </a:t>
            </a:r>
            <a:r>
              <a:rPr lang="en-US" sz="1100" b="0" i="0" dirty="0" err="1">
                <a:effectLst/>
              </a:rPr>
              <a:t>centre</a:t>
            </a:r>
            <a:r>
              <a:rPr lang="en-US" sz="1100" b="0" i="0" dirty="0"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sz="1100" b="0" i="0" dirty="0">
                <a:effectLst/>
              </a:rPr>
              <a:t>Select the </a:t>
            </a:r>
            <a:r>
              <a:rPr lang="en-US" sz="1100" b="1" i="0" dirty="0">
                <a:effectLst/>
              </a:rPr>
              <a:t>closest fingertip</a:t>
            </a:r>
            <a:r>
              <a:rPr lang="en-US" sz="1100" b="0" i="0" dirty="0">
                <a:effectLst/>
              </a:rPr>
              <a:t> as the ground-truth finger.</a:t>
            </a:r>
          </a:p>
          <a:p>
            <a:pPr algn="l">
              <a:buFont typeface="+mj-lt"/>
              <a:buAutoNum type="arabicPeriod"/>
            </a:pPr>
            <a:r>
              <a:rPr lang="en-US" sz="1100" b="1" i="0" dirty="0">
                <a:effectLst/>
              </a:rPr>
              <a:t>Reject</a:t>
            </a:r>
            <a:r>
              <a:rPr lang="en-US" sz="1100" b="0" i="0" dirty="0">
                <a:effectLst/>
              </a:rPr>
              <a:t> assignments where the closest fingertip exceeds a strict proximity threshold (2× mean key width) — these are frames where no finger is confidently pressing the key.</a:t>
            </a:r>
            <a:endParaRPr lang="tr-TR" sz="1100" b="0" i="0" dirty="0">
              <a:effectLst/>
            </a:endParaRPr>
          </a:p>
          <a:p>
            <a:pPr algn="l"/>
            <a:endParaRPr lang="en-US" sz="1100" b="0" i="0" dirty="0">
              <a:effectLst/>
            </a:endParaRPr>
          </a:p>
          <a:p>
            <a:pPr algn="l">
              <a:buNone/>
            </a:pPr>
            <a:r>
              <a:rPr lang="en-US" sz="1100" b="0" i="0" dirty="0">
                <a:effectLst/>
              </a:rPr>
              <a:t>This procedure mirrors what a human annotator would do: look at the video frame, see which finger is physically on the key, and label it. The strict threshold ensures we only evaluate notes with high-confidence visual evidence.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D1D87-9DBD-C6C2-60C4-3CF11715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399CFB43-C573-8277-ABB6-1930785B5794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2890DAD-B816-C3A4-1322-B1F7B3B8ACE0}"/>
              </a:ext>
            </a:extLst>
          </p:cNvPr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Ground Truth Evaluation — Visual Proximity Analysis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7002B-2B28-696D-9F97-B18F231520E9}"/>
              </a:ext>
            </a:extLst>
          </p:cNvPr>
          <p:cNvSpPr txBox="1"/>
          <p:nvPr/>
        </p:nvSpPr>
        <p:spPr>
          <a:xfrm>
            <a:off x="258234" y="1271281"/>
            <a:ext cx="5084233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12"/>
              </a:spcBef>
              <a:spcAft>
                <a:spcPts val="1008"/>
              </a:spcAft>
              <a:buNone/>
            </a:pPr>
            <a:r>
              <a:rPr lang="en-US" sz="1200" b="1" i="0" dirty="0">
                <a:solidFill>
                  <a:srgbClr val="C00000"/>
                </a:solidFill>
                <a:effectLst/>
                <a:latin typeface="Georgia" panose="02040502050405020303" pitchFamily="18" charset="0"/>
              </a:rPr>
              <a:t>Metrics Computed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Accuracy</a:t>
            </a:r>
            <a:r>
              <a:rPr lang="en-US" sz="1200" b="0" i="0" dirty="0">
                <a:effectLst/>
              </a:rPr>
              <a:t> </a:t>
            </a:r>
            <a:r>
              <a:rPr lang="tr-TR" sz="1200" b="0" i="0" dirty="0">
                <a:effectLst/>
              </a:rPr>
              <a:t>: </a:t>
            </a:r>
            <a:r>
              <a:rPr lang="tr-TR" sz="1200" dirty="0"/>
              <a:t>E</a:t>
            </a:r>
            <a:r>
              <a:rPr lang="en-US" sz="1200" b="0" i="0" dirty="0" err="1">
                <a:effectLst/>
              </a:rPr>
              <a:t>xact</a:t>
            </a:r>
            <a:r>
              <a:rPr lang="en-US" sz="1200" b="0" i="0" dirty="0">
                <a:effectLst/>
              </a:rPr>
              <a:t> match rate between pipeline and visual GT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Per-finger Precision / Recall / F1</a:t>
            </a:r>
            <a:r>
              <a:rPr lang="en-US" sz="1200" b="0" i="0" dirty="0">
                <a:effectLst/>
              </a:rPr>
              <a:t> </a:t>
            </a:r>
            <a:r>
              <a:rPr lang="tr-TR" sz="1200" b="0" i="0" dirty="0">
                <a:effectLst/>
              </a:rPr>
              <a:t>:</a:t>
            </a:r>
            <a:r>
              <a:rPr lang="en-US" sz="1200" b="0" i="0" dirty="0">
                <a:effectLst/>
              </a:rPr>
              <a:t> </a:t>
            </a:r>
            <a:r>
              <a:rPr lang="tr-TR" sz="1200" dirty="0" err="1"/>
              <a:t>Id</a:t>
            </a:r>
            <a:r>
              <a:rPr lang="en-US" sz="1200" b="0" i="0" dirty="0" err="1">
                <a:effectLst/>
              </a:rPr>
              <a:t>entifies</a:t>
            </a:r>
            <a:r>
              <a:rPr lang="en-US" sz="1200" b="0" i="0" dirty="0">
                <a:effectLst/>
              </a:rPr>
              <a:t> systematic finger-level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Confusion matrix</a:t>
            </a:r>
            <a:r>
              <a:rPr lang="en-US" sz="1200" b="0" i="0" dirty="0">
                <a:effectLst/>
              </a:rPr>
              <a:t> </a:t>
            </a:r>
            <a:r>
              <a:rPr lang="tr-TR" sz="1200" b="0" i="0" dirty="0">
                <a:effectLst/>
              </a:rPr>
              <a:t>: </a:t>
            </a:r>
            <a:r>
              <a:rPr lang="tr-TR" sz="1200" dirty="0"/>
              <a:t>R</a:t>
            </a:r>
            <a:r>
              <a:rPr lang="en-US" sz="1200" b="0" i="0" dirty="0" err="1">
                <a:effectLst/>
              </a:rPr>
              <a:t>eveals</a:t>
            </a:r>
            <a:r>
              <a:rPr lang="en-US" sz="1200" b="0" i="0" dirty="0">
                <a:effectLst/>
              </a:rPr>
              <a:t> substitution patterns (e.g., </a:t>
            </a:r>
            <a:r>
              <a:rPr lang="en-US" sz="1200" b="0" i="0" dirty="0" err="1">
                <a:effectLst/>
              </a:rPr>
              <a:t>Index↔Middle</a:t>
            </a:r>
            <a:r>
              <a:rPr lang="en-US" sz="1200" b="0" i="0" dirty="0">
                <a:effectLst/>
              </a:rPr>
              <a:t> confusion)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Baseline vs Refined</a:t>
            </a:r>
            <a:r>
              <a:rPr lang="en-US" sz="1200" b="0" i="0" dirty="0">
                <a:effectLst/>
              </a:rPr>
              <a:t> </a:t>
            </a:r>
            <a:r>
              <a:rPr lang="tr-TR" sz="1200" b="0" i="0" dirty="0">
                <a:effectLst/>
              </a:rPr>
              <a:t>: C</a:t>
            </a:r>
            <a:r>
              <a:rPr lang="en-US" sz="1200" b="0" i="0" dirty="0" err="1">
                <a:effectLst/>
              </a:rPr>
              <a:t>ompares</a:t>
            </a:r>
            <a:r>
              <a:rPr lang="en-US" sz="1200" b="0" i="0" dirty="0">
                <a:effectLst/>
              </a:rPr>
              <a:t> Gaussian baseline and </a:t>
            </a:r>
            <a:r>
              <a:rPr lang="en-US" sz="1200" b="0" i="0" dirty="0" err="1">
                <a:effectLst/>
              </a:rPr>
              <a:t>BiLSTM+Viterbi</a:t>
            </a:r>
            <a:r>
              <a:rPr lang="en-US" sz="1200" b="0" i="0" dirty="0">
                <a:effectLst/>
              </a:rPr>
              <a:t> against the same GT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</a:rPr>
              <a:t>Multi-threshold analysis</a:t>
            </a:r>
            <a:r>
              <a:rPr lang="en-US" sz="1200" b="0" i="0" dirty="0">
                <a:effectLst/>
              </a:rPr>
              <a:t> </a:t>
            </a:r>
            <a:r>
              <a:rPr lang="tr-TR" sz="1200" b="0" i="0" dirty="0">
                <a:effectLst/>
              </a:rPr>
              <a:t>: S</a:t>
            </a:r>
            <a:r>
              <a:rPr lang="en-US" sz="1200" b="0" i="0" dirty="0" err="1">
                <a:effectLst/>
              </a:rPr>
              <a:t>ensitivity</a:t>
            </a:r>
            <a:r>
              <a:rPr lang="en-US" sz="1200" b="0" i="0" dirty="0">
                <a:effectLst/>
              </a:rPr>
              <a:t> of accuracy to the GT proximity threshold</a:t>
            </a:r>
            <a:endParaRPr lang="tr-TR" sz="1200" b="0" i="0" dirty="0">
              <a:effectLst/>
            </a:endParaRPr>
          </a:p>
          <a:p>
            <a:pPr algn="l"/>
            <a:endParaRPr lang="tr-TR" sz="1200" b="0" i="0" dirty="0">
              <a:effectLst/>
            </a:endParaRPr>
          </a:p>
          <a:p>
            <a:pPr algn="l"/>
            <a:endParaRPr lang="tr-TR" sz="1200" b="0" i="0" dirty="0">
              <a:effectLst/>
            </a:endParaRPr>
          </a:p>
          <a:p>
            <a:pPr algn="l"/>
            <a:endParaRPr lang="en-US" sz="1100" b="0" i="0" dirty="0">
              <a:effectLst/>
              <a:latin typeface="system-ui"/>
            </a:endParaRPr>
          </a:p>
          <a:p>
            <a:pPr algn="l">
              <a:buNone/>
            </a:pPr>
            <a:r>
              <a:rPr lang="en-US" sz="1100" b="1" i="0" dirty="0">
                <a:effectLst/>
              </a:rPr>
              <a:t>Note</a:t>
            </a:r>
            <a:r>
              <a:rPr lang="en-US" sz="1100" b="0" i="0" dirty="0">
                <a:effectLst/>
              </a:rPr>
              <a:t>: This visual ground truth is a </a:t>
            </a:r>
            <a:r>
              <a:rPr lang="en-US" sz="1100" b="0" i="1" dirty="0">
                <a:effectLst/>
              </a:rPr>
              <a:t>surrogate</a:t>
            </a:r>
            <a:r>
              <a:rPr lang="tr-TR" sz="1100" dirty="0"/>
              <a:t>, </a:t>
            </a:r>
            <a:r>
              <a:rPr lang="en-US" sz="1100" b="0" i="0" dirty="0">
                <a:effectLst/>
              </a:rPr>
              <a:t> it is not human expert annotation. However, because it uses a completely different skeleton source and distance metric, disagreements between it and our pipeline represent genuine differences in how fingers are identified, not just measurement noise.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7D00A-DC8A-B67A-439F-C031C6E8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167" y="1568398"/>
            <a:ext cx="3008264" cy="21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Finger Accuracy — Visual Reference GT Results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20040" y="1051560"/>
            <a:ext cx="201168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320040" y="1097280"/>
            <a:ext cx="2011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69.6%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320040" y="1691640"/>
            <a:ext cx="2011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Finger Accuracy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20040" y="196596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Gaussian Baseline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2514600" y="1051560"/>
            <a:ext cx="201168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2514600" y="1097280"/>
            <a:ext cx="2011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2E7D3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97.1%</a:t>
            </a:r>
            <a:endParaRPr lang="en-US" sz="3000" dirty="0"/>
          </a:p>
        </p:txBody>
      </p:sp>
      <p:sp>
        <p:nvSpPr>
          <p:cNvPr id="10" name="Text 8"/>
          <p:cNvSpPr/>
          <p:nvPr/>
        </p:nvSpPr>
        <p:spPr>
          <a:xfrm>
            <a:off x="2514600" y="1691640"/>
            <a:ext cx="2011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Hand Accuracy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514600" y="196596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Left/Right correct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709160" y="1051560"/>
            <a:ext cx="201168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4709160" y="1097280"/>
            <a:ext cx="2011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0.673</a:t>
            </a:r>
            <a:endParaRPr lang="en-US" sz="3000" dirty="0"/>
          </a:p>
        </p:txBody>
      </p:sp>
      <p:sp>
        <p:nvSpPr>
          <p:cNvPr id="14" name="Text 12"/>
          <p:cNvSpPr/>
          <p:nvPr/>
        </p:nvSpPr>
        <p:spPr>
          <a:xfrm>
            <a:off x="4709160" y="1691640"/>
            <a:ext cx="2011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Macro F1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709160" y="196596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Across 5 fingers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6903720" y="1051560"/>
            <a:ext cx="201168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6903720" y="1097280"/>
            <a:ext cx="20116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6A1B9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93.2%</a:t>
            </a:r>
            <a:endParaRPr lang="en-US" sz="3000" dirty="0"/>
          </a:p>
        </p:txBody>
      </p:sp>
      <p:sp>
        <p:nvSpPr>
          <p:cNvPr id="18" name="Text 16"/>
          <p:cNvSpPr/>
          <p:nvPr/>
        </p:nvSpPr>
        <p:spPr>
          <a:xfrm>
            <a:off x="6903720" y="1691640"/>
            <a:ext cx="2011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High-Confidence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903720" y="196596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0.5x key width</a:t>
            </a:r>
            <a:endParaRPr lang="en-US" sz="900" dirty="0"/>
          </a:p>
        </p:txBody>
      </p:sp>
      <p:graphicFrame>
        <p:nvGraphicFramePr>
          <p:cNvPr id="2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606040"/>
          <a:ext cx="8229600" cy="137160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Method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Finger Acc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Hand Acc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Combined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Macro F1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Gaussian Baseline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69.6%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68.1%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822433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0.673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Viterbi-Only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60.2%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58.9%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0.584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BiLSTM+Viterbi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44.8%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97.6%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43.4%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0.390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Shape 18"/>
          <p:cNvSpPr/>
          <p:nvPr/>
        </p:nvSpPr>
        <p:spPr>
          <a:xfrm>
            <a:off x="457200" y="4206240"/>
            <a:ext cx="8229600" cy="457200"/>
          </a:xfrm>
          <a:prstGeom prst="rect">
            <a:avLst/>
          </a:prstGeom>
          <a:solidFill>
            <a:srgbClr val="822433">
              <a:alpha val="8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19"/>
          <p:cNvSpPr/>
          <p:nvPr/>
        </p:nvSpPr>
        <p:spPr>
          <a:xfrm>
            <a:off x="640080" y="4233672"/>
            <a:ext cx="786384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Cross-sample test (5 samples): Baseline finger accuracy = 67.1% ± 6.2%  |  Hand accuracy = 98.2% ± 1.7%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3E7E3-4834-8E84-2A6C-6328A5DF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313A209-2A55-2BFC-0E90-81032B3B210A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63817A3-B42D-9AD8-A214-F6062BD5B672}"/>
              </a:ext>
            </a:extLst>
          </p:cNvPr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Ground Truth Evaluation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9A2DE-F61A-9A01-3F14-69FC28E1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2" y="1369334"/>
            <a:ext cx="3353976" cy="330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EE2D7-BE5E-9865-3FA3-A208D849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00" y="1106185"/>
            <a:ext cx="3264068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21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7253"/>
            <a:ext cx="78638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B1D1D"/>
                </a:solidFill>
                <a:effectLst/>
                <a:uLnTx/>
                <a:uFillTx/>
                <a:latin typeface="Georgia" pitchFamily="34" charset="0"/>
                <a:ea typeface="Georgia" pitchFamily="34" charset="-122"/>
                <a:cs typeface="Georgia" pitchFamily="34" charset="-120"/>
              </a:rPr>
              <a:t>Understanding the Trade-Off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631614"/>
            <a:ext cx="3300761" cy="1722966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57200" y="631614"/>
            <a:ext cx="3300761" cy="368498"/>
          </a:xfrm>
          <a:prstGeom prst="rect">
            <a:avLst/>
          </a:prstGeom>
          <a:solidFill>
            <a:srgbClr val="E8F5E9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0080" y="677333"/>
            <a:ext cx="3300761" cy="301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E7D32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Gaussian Baseline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9389" y="994890"/>
            <a:ext cx="3300761" cy="1473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Per-note: looks at each note independently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Like a spellchecker that gets 70% of words right but produces grammatically broken sentences.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
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E7D32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Accuracy: 69.6%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6282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IFR: 0.363 (36% impossible)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572000" y="631614"/>
            <a:ext cx="3200400" cy="1768686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572000" y="631614"/>
            <a:ext cx="3200400" cy="368498"/>
          </a:xfrm>
          <a:prstGeom prst="rect">
            <a:avLst/>
          </a:prstGeom>
          <a:solidFill>
            <a:srgbClr val="E3F2F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54880" y="677333"/>
            <a:ext cx="3300761" cy="301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E5C8A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Viterbi-Only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31722" y="926310"/>
            <a:ext cx="3300761" cy="1473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Sequential: enforces valid transitions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Like a grammar checker that fixes sentence structure but sometimes picks a less precise synonym.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D201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
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62828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Accuracy: 60.2%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E7D32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IFR: 0.217 (40% fewer violations)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48640" y="4214707"/>
            <a:ext cx="7863840" cy="785622"/>
          </a:xfrm>
          <a:prstGeom prst="rect">
            <a:avLst/>
          </a:prstGeom>
          <a:solidFill>
            <a:srgbClr val="7B1D1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46404" y="4257886"/>
            <a:ext cx="73152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Both methods have value. The Gaussian baseline is a better per-note predictor. Viterbi produces more playable sequences. This is why our pipeline offers both — the user's application determines which matters more.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F788E75-152B-E667-7924-CAE44F77F646}"/>
              </a:ext>
            </a:extLst>
          </p:cNvPr>
          <p:cNvSpPr/>
          <p:nvPr/>
        </p:nvSpPr>
        <p:spPr>
          <a:xfrm>
            <a:off x="283241" y="2596729"/>
            <a:ext cx="7315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5C8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Include Viterbi If Baseline Has Higher Accuracy?</a:t>
            </a:r>
            <a:endParaRPr lang="en-US" sz="140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4427F1AB-E857-FB05-0598-D2AD342985C1}"/>
              </a:ext>
            </a:extLst>
          </p:cNvPr>
          <p:cNvSpPr/>
          <p:nvPr/>
        </p:nvSpPr>
        <p:spPr>
          <a:xfrm>
            <a:off x="392354" y="2920998"/>
            <a:ext cx="800133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2D201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Accuracy and IFR measure different things.</a:t>
            </a:r>
            <a:endParaRPr lang="en-US" sz="1300" dirty="0"/>
          </a:p>
          <a:p>
            <a:pPr marL="0" indent="0">
              <a:buNone/>
            </a:pPr>
            <a:r>
              <a:rPr lang="en-US" sz="1200" dirty="0">
                <a:solidFill>
                  <a:srgbClr val="2D201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Gaussian baseline identifies the correct finger 69.6% of the time, but produces biomechanically impossible transitions 36.3% of the time.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r>
              <a:rPr lang="en-US" sz="1200" dirty="0">
                <a:solidFill>
                  <a:srgbClr val="2D201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Viterbi enforces physical constraints — no human hand can play some of these transitions. A musically valid fingering that's occasionally wrong is more useful than a per-note accurate one full of impossible jumps.</a:t>
            </a:r>
            <a:r>
              <a:rPr lang="tr-TR" sz="1200" dirty="0">
                <a:solidFill>
                  <a:srgbClr val="2D201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  <a:endParaRPr lang="en-US" sz="16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Error Analysis — Per-Finger Performance</a:t>
            </a:r>
            <a:endParaRPr lang="en-US" sz="2800" dirty="0"/>
          </a:p>
        </p:txBody>
      </p:sp>
      <p:graphicFrame>
        <p:nvGraphicFramePr>
          <p:cNvPr id="2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097280"/>
          <a:ext cx="4114800" cy="2103120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Finger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Precision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Recall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Support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Thumb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0.546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0.897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0.679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468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Index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0.867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0.767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0.814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1,634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Middle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0.831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0.754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0.791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1,269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Ring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0.760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0.407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E651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0.531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1,291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Pinky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C62828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0.402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2E7D32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0.866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E651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0.549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522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846320" y="1097280"/>
            <a:ext cx="4023360" cy="21031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5029200" y="1143000"/>
            <a:ext cx="3657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Top Substitution Errors (1,576 total)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029200" y="1554480"/>
            <a:ext cx="13716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Ring → Pinky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5029200" y="1773936"/>
            <a:ext cx="2560320" cy="155448"/>
          </a:xfrm>
          <a:prstGeom prst="rect">
            <a:avLst/>
          </a:prstGeom>
          <a:solidFill>
            <a:srgbClr val="C6282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7680960" y="1737360"/>
            <a:ext cx="1097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39.6% (624)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029200" y="2057400"/>
            <a:ext cx="13716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Index → Thumb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029200" y="2276856"/>
            <a:ext cx="1316736" cy="155448"/>
          </a:xfrm>
          <a:prstGeom prst="rect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6437376" y="2240280"/>
            <a:ext cx="1097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20.3% (320)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5029200" y="2560320"/>
            <a:ext cx="13716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Middle → Index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5029200" y="2779776"/>
            <a:ext cx="576072" cy="155448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5696712" y="2743200"/>
            <a:ext cx="1097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8.9% (141)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931648" y="4563533"/>
            <a:ext cx="423570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2E7D3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Mid-low register (C3-B4): 75.0% </a:t>
            </a: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— best </a:t>
            </a:r>
            <a:endParaRPr lang="tr-TR" sz="11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 marL="0" indent="0">
              <a:buNone/>
            </a:pPr>
            <a:r>
              <a:rPr lang="en-US" sz="1100" b="1" dirty="0">
                <a:solidFill>
                  <a:srgbClr val="C6282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Low register (A0-B2): 45.3% </a:t>
            </a: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— compressed hands cause confusion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C3278E-D28E-9C15-23C4-2E4D1ECA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56" y="3331427"/>
            <a:ext cx="4327866" cy="1812073"/>
          </a:xfrm>
          <a:prstGeom prst="rect">
            <a:avLst/>
          </a:prstGeom>
        </p:spPr>
      </p:pic>
      <p:sp>
        <p:nvSpPr>
          <p:cNvPr id="20" name="Text 19">
            <a:extLst>
              <a:ext uri="{FF2B5EF4-FFF2-40B4-BE49-F238E27FC236}">
                <a16:creationId xmlns:a16="http://schemas.microsoft.com/office/drawing/2014/main" id="{F88BFE26-301B-A807-964E-0FAE2C6771E2}"/>
              </a:ext>
            </a:extLst>
          </p:cNvPr>
          <p:cNvSpPr/>
          <p:nvPr/>
        </p:nvSpPr>
        <p:spPr>
          <a:xfrm>
            <a:off x="4931648" y="3063240"/>
            <a:ext cx="4023360" cy="1358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Index and Middle are best recognised (F1 &gt; 0.79) </a:t>
            </a:r>
            <a:r>
              <a:rPr lang="tr-TR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:</a:t>
            </a:r>
          </a:p>
          <a:p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 strongest positional signal on the keyboard.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Ring and Pinky commonly confused (39.6% of errors) </a:t>
            </a:r>
            <a:r>
              <a:rPr lang="tr-TR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:</a:t>
            </a:r>
          </a:p>
          <a:p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 anatomically close, x-coordinates overlap in Gaussian model.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Thumb has high recall (0.897) but low precision (0.546)</a:t>
            </a:r>
            <a:r>
              <a:rPr lang="tr-TR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:</a:t>
            </a:r>
          </a:p>
          <a:p>
            <a:r>
              <a:rPr lang="en-US" sz="1000" dirty="0">
                <a:solidFill>
                  <a:srgbClr val="2D2018"/>
                </a:solidFill>
                <a:ea typeface="Calibri" pitchFamily="34" charset="-122"/>
                <a:cs typeface="Calibri" pitchFamily="34" charset="-120"/>
              </a:rPr>
              <a:t>pipeline detects thumbs well but falsely assigns others as thumb.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Limitations &amp; Future Work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20624" y="1097279"/>
            <a:ext cx="4114800" cy="3657601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365760" y="1097280"/>
            <a:ext cx="54864" cy="3657600"/>
          </a:xfrm>
          <a:prstGeom prst="rect">
            <a:avLst/>
          </a:prstGeom>
          <a:solidFill>
            <a:srgbClr val="C6282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594360" y="11887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C62828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Current Limitations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94360" y="1600200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Surrogate Ground Truth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94360" y="178308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2D-closest fingertip assumption may fail in fast polyphonic passages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594360" y="2167128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Adjacent-Finger Confusion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94360" y="2350008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Ring-Pinky (39.6%) and Index-Thumb (20.3%) — inherent to x-only model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594360" y="2734056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Self-Supervised BiLSTM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94360" y="2916936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Training on own outputs provides no learning signal — degrades accuracy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594360" y="3300984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Offline Processing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594360" y="3483864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Not optimized for real-time feedback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594360" y="3867912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Camera Generalization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594360" y="4050792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Only tested on PianoVAM top-down setup (IoU drops to 0.72 worst case)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466344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8" name="Shape 16"/>
          <p:cNvSpPr/>
          <p:nvPr/>
        </p:nvSpPr>
        <p:spPr>
          <a:xfrm>
            <a:off x="4663440" y="1097280"/>
            <a:ext cx="54864" cy="3657600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4892040" y="11887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2E7D3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Future Work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892040" y="1600200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Human Expert Annotations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892040" y="178308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Definitive GT for supervised evaluation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892040" y="2167128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Selective Y-Distance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4892040" y="2350008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Finger-length priors to disambiguate adjacent fingers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4892040" y="2734056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Supervised Neural Refinement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4892040" y="2916936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Train BiLSTM on labeled data for genuine improvement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4892040" y="3300984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Real-Time Pipeline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4892040" y="3483864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Optimize for interactive music education</a:t>
            </a:r>
            <a:endParaRPr lang="en-US" sz="900" dirty="0"/>
          </a:p>
        </p:txBody>
      </p:sp>
      <p:sp>
        <p:nvSpPr>
          <p:cNvPr id="28" name="Text 26"/>
          <p:cNvSpPr/>
          <p:nvPr/>
        </p:nvSpPr>
        <p:spPr>
          <a:xfrm>
            <a:off x="4892040" y="3867912"/>
            <a:ext cx="3749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D2D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Diverse Camera Setups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4892040" y="4050792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Varied angles, lighting, piano types</a:t>
            </a:r>
            <a:endParaRPr lang="en-US" sz="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365760" y="1097280"/>
            <a:ext cx="54864" cy="50292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594360" y="1188720"/>
            <a:ext cx="320040" cy="32004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594360" y="118872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97280" y="114300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Built a fully automatic 5-stage pipeline — no manual annotations used in detection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365760" y="173736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0" name="Shape 8"/>
          <p:cNvSpPr/>
          <p:nvPr/>
        </p:nvSpPr>
        <p:spPr>
          <a:xfrm>
            <a:off x="365760" y="1737360"/>
            <a:ext cx="54864" cy="50292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9"/>
          <p:cNvSpPr/>
          <p:nvPr/>
        </p:nvSpPr>
        <p:spPr>
          <a:xfrm>
            <a:off x="594360" y="1828800"/>
            <a:ext cx="320040" cy="320040"/>
          </a:xfrm>
          <a:prstGeom prst="ellipse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594360" y="182880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097280" y="178308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Keyboard detection achieves IoU = 0.946 (demo) / 0.897 mean using classical CV (Canny + Hough + clustering)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365760" y="237744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5" name="Shape 13"/>
          <p:cNvSpPr/>
          <p:nvPr/>
        </p:nvSpPr>
        <p:spPr>
          <a:xfrm>
            <a:off x="365760" y="2377440"/>
            <a:ext cx="54864" cy="502920"/>
          </a:xfrm>
          <a:prstGeom prst="rect">
            <a:avLst/>
          </a:prstGeom>
          <a:solidFill>
            <a:srgbClr val="00796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Shape 14"/>
          <p:cNvSpPr/>
          <p:nvPr/>
        </p:nvSpPr>
        <p:spPr>
          <a:xfrm>
            <a:off x="594360" y="2468880"/>
            <a:ext cx="320040" cy="320040"/>
          </a:xfrm>
          <a:prstGeom prst="ellipse">
            <a:avLst/>
          </a:prstGeom>
          <a:solidFill>
            <a:srgbClr val="00796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594360" y="246888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97280" y="242316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Hand pose validated at PCK@0.02 = 97.8-98.3% and trajectory correlation r = 0.988-0.995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365760" y="301752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0" name="Shape 18"/>
          <p:cNvSpPr/>
          <p:nvPr/>
        </p:nvSpPr>
        <p:spPr>
          <a:xfrm>
            <a:off x="365760" y="3017520"/>
            <a:ext cx="54864" cy="502920"/>
          </a:xfrm>
          <a:prstGeom prst="rect">
            <a:avLst/>
          </a:prstGeom>
          <a:solidFill>
            <a:srgbClr val="6A1B9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9"/>
          <p:cNvSpPr/>
          <p:nvPr/>
        </p:nvSpPr>
        <p:spPr>
          <a:xfrm>
            <a:off x="594360" y="3108960"/>
            <a:ext cx="320040" cy="320040"/>
          </a:xfrm>
          <a:prstGeom prst="ellipse">
            <a:avLst/>
          </a:prstGeom>
          <a:solidFill>
            <a:srgbClr val="6A1B9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20"/>
          <p:cNvSpPr/>
          <p:nvPr/>
        </p:nvSpPr>
        <p:spPr>
          <a:xfrm>
            <a:off x="594360" y="310896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97280" y="306324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Gaussian x-only model achieves ~70% finger accuracy against independent visual reference GT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365760" y="365760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5" name="Shape 23"/>
          <p:cNvSpPr/>
          <p:nvPr/>
        </p:nvSpPr>
        <p:spPr>
          <a:xfrm>
            <a:off x="365760" y="3657600"/>
            <a:ext cx="54864" cy="502920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Shape 24"/>
          <p:cNvSpPr/>
          <p:nvPr/>
        </p:nvSpPr>
        <p:spPr>
          <a:xfrm>
            <a:off x="594360" y="3749040"/>
            <a:ext cx="320040" cy="320040"/>
          </a:xfrm>
          <a:prstGeom prst="ellipse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5"/>
          <p:cNvSpPr/>
          <p:nvPr/>
        </p:nvSpPr>
        <p:spPr>
          <a:xfrm>
            <a:off x="594360" y="374904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1097280" y="370332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Viterbi reduces IFR by 40%</a:t>
            </a:r>
            <a:r>
              <a:rPr lang="tr-TR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,</a:t>
            </a: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BiLSTM adds zero benefit and damages accuracy 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365760" y="4297680"/>
            <a:ext cx="8412480" cy="502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30" name="Shape 28"/>
          <p:cNvSpPr/>
          <p:nvPr/>
        </p:nvSpPr>
        <p:spPr>
          <a:xfrm>
            <a:off x="365760" y="4297680"/>
            <a:ext cx="54864" cy="502920"/>
          </a:xfrm>
          <a:prstGeom prst="rect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Shape 29"/>
          <p:cNvSpPr/>
          <p:nvPr/>
        </p:nvSpPr>
        <p:spPr>
          <a:xfrm>
            <a:off x="594360" y="4389120"/>
            <a:ext cx="320040" cy="320040"/>
          </a:xfrm>
          <a:prstGeom prst="ellipse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594360" y="4389120"/>
            <a:ext cx="320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1097280" y="4343400"/>
            <a:ext cx="7498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/>
              <a:t>Visual Reference GT enables first per-finger accuracy measurement without human annotation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References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1051560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[1] Moryossef et al. (2023), "At Your Fingertips: Extracting Piano Fingering from Videos", arXiv:2303.03745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48640" y="1435608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[2] Kim et al. (2025), "PianoVAM: Multimodal Piano Performance Dataset", ISMIR 2025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48640" y="1819656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[3] Ramoneda et al. (2022), "Auto Piano Fingering from Partially Annotated Scores", ACM MM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548640" y="2203704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[4] Lee et al. (2019), "Observing Pianist Accuracy with Computer Vision", WACV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48640" y="2587752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[5] Zuiderveld (1994), "CLAHE", Graphics Gems IV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548640" y="2971800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[6] Otsu (1979), "Threshold Selection from Gray-Level Histograms", IEEE TSMC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48640" y="3355848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[7] Zhang et al. (2020), "MediaPipe Hands: On-device Real-time Hand Tracking"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548640" y="3739896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[8] Gan et al. (2024), "PianoMotion10M: Hand Motion Generation in Piano Performance"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48640" y="4123944"/>
            <a:ext cx="804672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[9] Hochreiter &amp; Schmidhuber (1997), "Long Short-Term Memory", Neural Computation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Introduction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548640" y="118872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Problem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1987526"/>
            <a:ext cx="3749040" cy="174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Learning piano requires knowing which finger to use for each note</a:t>
            </a:r>
            <a:endParaRPr lang="tr-TR" sz="12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>
              <a:buSzPct val="100000"/>
            </a:pP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sheet music lacks fingering annotations</a:t>
            </a:r>
            <a:endParaRPr lang="tr-TR" sz="12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>
              <a:buSzPct val="100000"/>
            </a:pP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Learners watch online video performances to learn</a:t>
            </a:r>
            <a:endParaRPr lang="tr-TR" sz="12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>
              <a:buSzPct val="100000"/>
            </a:pP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Manual annotation is tedious and subjective</a:t>
            </a:r>
            <a:endParaRPr lang="tr-TR" sz="1200" dirty="0">
              <a:solidFill>
                <a:srgbClr val="444444"/>
              </a:solidFill>
              <a:latin typeface="Calibri" pitchFamily="34" charset="0"/>
              <a:ea typeface="Calibri" pitchFamily="34" charset="-122"/>
              <a:cs typeface="Calibri" pitchFamily="34" charset="-120"/>
            </a:endParaRPr>
          </a:p>
          <a:p>
            <a:pPr>
              <a:buSzPct val="100000"/>
            </a:pP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Incorrect fingering leads to awkward hand positions, slower playing, and injury risk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663440" y="1097280"/>
            <a:ext cx="4114800" cy="3657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4846320" y="118872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Our Goal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846320" y="1691640"/>
            <a:ext cx="374904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Given a video of a piano performance and synchronized MIDI, automatically determine the finger assignment (1-5, thumb to pinky) for each played note using computer vision.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846320" y="2926080"/>
            <a:ext cx="3749040" cy="4572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4846320" y="292608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Input: Video + MIDI  →  Output: Per-note finger labels (L1-L5, R1-R5)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846320" y="3566160"/>
            <a:ext cx="37490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i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Fully automatic — no manual annotations used in the detection pipeline</a:t>
            </a:r>
            <a:endParaRPr lang="en-US"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625600"/>
            <a:ext cx="91440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Thank You!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86267" y="4251960"/>
            <a:ext cx="9144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B080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Computer Vision Final Project — Sapienza University of Rome — 2025/2026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Reference Paper &amp; Our Contributions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" y="1097280"/>
            <a:ext cx="8412480" cy="10972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548640" y="1143000"/>
            <a:ext cx="8046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Moryossef et al. (2023) — "At Your Fingertips"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8640" y="1508760"/>
            <a:ext cx="804672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Video-based pipeline: Video → Keyboard → Hands → Assignment. Key idea: use x-distance only in a Gaussian probability model, avoiding y-bias from different finger lengths.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365760" y="237744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365760" y="2377440"/>
            <a:ext cx="54864" cy="118872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548640" y="245059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Fully automatic keyboard detection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48640" y="274320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Canny + Hough + clustering + black-key contour analysis. CLAHE, Otsu, morphological ops, multi-frame consensus. IoU = 0.946.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3200400" y="237744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3200400" y="2377440"/>
            <a:ext cx="54864" cy="1188720"/>
          </a:xfrm>
          <a:prstGeom prst="rect">
            <a:avLst/>
          </a:prstGeom>
          <a:solidFill>
            <a:srgbClr val="00796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3383280" y="245059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00796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Advanced temporal filtering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3383280" y="274320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3-stage: Hampel outlier rejection + linear interpolation + Savitzky-Golay smoothing. Doubles note coverage (3,337 → 6,915).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6035040" y="237744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6" name="Shape 14"/>
          <p:cNvSpPr/>
          <p:nvPr/>
        </p:nvSpPr>
        <p:spPr>
          <a:xfrm>
            <a:off x="6035040" y="2377440"/>
            <a:ext cx="54864" cy="118872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6217920" y="245059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565C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Constrained Viterbi decoding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6217920" y="274320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Biomechanical constraints on Gaussian emissions. Reduces IFR by 40%. No neural network required.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365760" y="370332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0" name="Shape 18"/>
          <p:cNvSpPr/>
          <p:nvPr/>
        </p:nvSpPr>
        <p:spPr>
          <a:xfrm>
            <a:off x="365760" y="3703320"/>
            <a:ext cx="54864" cy="1188720"/>
          </a:xfrm>
          <a:prstGeom prst="rect">
            <a:avLst/>
          </a:prstGeom>
          <a:solidFill>
            <a:srgbClr val="E651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9"/>
          <p:cNvSpPr/>
          <p:nvPr/>
        </p:nvSpPr>
        <p:spPr>
          <a:xfrm>
            <a:off x="548640" y="377647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E651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BiLSTM + Attention (experimental)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548640" y="4069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Sequence model with self-attention. Key finding: adds NO benefit over Viterbi-only; damages finger accuracy.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3200400" y="370332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4" name="Shape 22"/>
          <p:cNvSpPr/>
          <p:nvPr/>
        </p:nvSpPr>
        <p:spPr>
          <a:xfrm>
            <a:off x="3200400" y="3703320"/>
            <a:ext cx="54864" cy="1188720"/>
          </a:xfrm>
          <a:prstGeom prst="rect">
            <a:avLst/>
          </a:prstGeom>
          <a:solidFill>
            <a:srgbClr val="6A1B9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23"/>
          <p:cNvSpPr/>
          <p:nvPr/>
        </p:nvSpPr>
        <p:spPr>
          <a:xfrm>
            <a:off x="3383280" y="377647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6A1B9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 Reference Ground Truth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3383280" y="4069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Independent evaluation using dataset skeletons + 2D Euclidean distance. Enables finger-level accuracy measurement (~70%).</a:t>
            </a:r>
            <a:endParaRPr lang="en-US" sz="900" dirty="0"/>
          </a:p>
        </p:txBody>
      </p:sp>
      <p:sp>
        <p:nvSpPr>
          <p:cNvPr id="27" name="Shape 25"/>
          <p:cNvSpPr/>
          <p:nvPr/>
        </p:nvSpPr>
        <p:spPr>
          <a:xfrm>
            <a:off x="6035040" y="3703320"/>
            <a:ext cx="2697480" cy="1188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8" name="Shape 26"/>
          <p:cNvSpPr/>
          <p:nvPr/>
        </p:nvSpPr>
        <p:spPr>
          <a:xfrm>
            <a:off x="6035040" y="3703320"/>
            <a:ext cx="54864" cy="1188720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6217920" y="3776472"/>
            <a:ext cx="23774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2E7D32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Different dataset: PianoVAM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6217920" y="4069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107 performances with video, audio, MIDI. Not used in original paper. Comprehensive evaluation framework with baselines.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>
            <a:extLst>
              <a:ext uri="{FF2B5EF4-FFF2-40B4-BE49-F238E27FC236}">
                <a16:creationId xmlns:a16="http://schemas.microsoft.com/office/drawing/2014/main" id="{E8C85B16-4990-4F78-CE17-53DDBCB33118}"/>
              </a:ext>
            </a:extLst>
          </p:cNvPr>
          <p:cNvSpPr/>
          <p:nvPr/>
        </p:nvSpPr>
        <p:spPr>
          <a:xfrm>
            <a:off x="5559213" y="3371004"/>
            <a:ext cx="301752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Dataset: PianoVAM (KAIST, 2025)</a:t>
            </a:r>
            <a:endParaRPr lang="en-US" sz="2800" dirty="0"/>
          </a:p>
        </p:txBody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097280"/>
          <a:ext cx="5029200" cy="2377438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Property</a:t>
                      </a:r>
                      <a:endParaRPr lang="en-US" sz="12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Value</a:t>
                      </a:r>
                      <a:endParaRPr lang="en-US" sz="12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Total recordings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107 piano performances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Data modalities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Synchronized video, audio, MIDI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Hand skeletons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Pre-extracted 21-keypoint (MediaPipe)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Camera setup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Top-down, 1920x1080, 60 fps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Skill levels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Beginner / Intermediate / Advanced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KB annotations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44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4-point corner coords (eval only)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hape 2"/>
          <p:cNvSpPr/>
          <p:nvPr/>
        </p:nvSpPr>
        <p:spPr>
          <a:xfrm>
            <a:off x="5669280" y="1456902"/>
            <a:ext cx="3017520" cy="13716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7" name="Text 3"/>
          <p:cNvSpPr/>
          <p:nvPr/>
        </p:nvSpPr>
        <p:spPr>
          <a:xfrm>
            <a:off x="6151880" y="1561358"/>
            <a:ext cx="2743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How We Used the Data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60720" y="1811656"/>
            <a:ext cx="2743200" cy="662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frames → Keyboard detection (automatic)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MIDI / TSV → Note onset times, pitch info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Pre-extracted skeletons → Validation only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b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Corner annotations → ONLY for IoU eval</a:t>
            </a:r>
            <a:endParaRPr lang="en-US" sz="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" y="3657598"/>
            <a:ext cx="3925019" cy="1373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4E97B8-F709-E3AA-6B96-13DC92B74D52}"/>
              </a:ext>
            </a:extLst>
          </p:cNvPr>
          <p:cNvSpPr txBox="1"/>
          <p:nvPr/>
        </p:nvSpPr>
        <p:spPr>
          <a:xfrm>
            <a:off x="5669280" y="3605812"/>
            <a:ext cx="27482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 err="1"/>
              <a:t>We</a:t>
            </a:r>
            <a:r>
              <a:rPr lang="tr-TR" sz="1400" dirty="0"/>
              <a:t> </a:t>
            </a:r>
            <a:r>
              <a:rPr lang="tr-TR" sz="1400" dirty="0" err="1"/>
              <a:t>used</a:t>
            </a:r>
            <a:r>
              <a:rPr lang="tr-TR" sz="1400" dirty="0"/>
              <a:t> total 600 </a:t>
            </a:r>
            <a:r>
              <a:rPr lang="tr-TR" sz="1400" dirty="0" err="1"/>
              <a:t>seconds</a:t>
            </a:r>
            <a:r>
              <a:rPr lang="tr-TR" sz="1400" dirty="0"/>
              <a:t> of video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train</a:t>
            </a:r>
            <a:r>
              <a:rPr lang="tr-TR" sz="1400" dirty="0"/>
              <a:t>+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400" dirty="0" err="1"/>
              <a:t>Resulting</a:t>
            </a:r>
            <a:r>
              <a:rPr lang="tr-TR" sz="1400" dirty="0"/>
              <a:t> in ~3,700 </a:t>
            </a:r>
            <a:r>
              <a:rPr lang="tr-TR" sz="1400" dirty="0" err="1"/>
              <a:t>notes</a:t>
            </a:r>
            <a:r>
              <a:rPr lang="tr-TR" sz="1400" dirty="0"/>
              <a:t> total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Our Pipeline for Automated Fingering Detection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0058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i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Full-CV approach: Keyboard detected automatically from raw video — no dataset annotations used in pipeline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74320" y="1417320"/>
            <a:ext cx="1600200" cy="2743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274320" y="1417320"/>
            <a:ext cx="1600200" cy="4572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868680" y="1554480"/>
            <a:ext cx="411480" cy="41148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868680" y="1554480"/>
            <a:ext cx="4114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65760" y="2057400"/>
            <a:ext cx="1417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Keyboard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Detection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65760" y="2743200"/>
            <a:ext cx="14173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Canny + Hough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Clustering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Black-key refine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1874520" y="2377440"/>
            <a:ext cx="155448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2029968" y="1417320"/>
            <a:ext cx="1600200" cy="2743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2029968" y="1417320"/>
            <a:ext cx="1600200" cy="45720"/>
          </a:xfrm>
          <a:prstGeom prst="rect">
            <a:avLst/>
          </a:prstGeom>
          <a:solidFill>
            <a:srgbClr val="00796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2"/>
          <p:cNvSpPr/>
          <p:nvPr/>
        </p:nvSpPr>
        <p:spPr>
          <a:xfrm>
            <a:off x="2624328" y="1554480"/>
            <a:ext cx="411480" cy="411480"/>
          </a:xfrm>
          <a:prstGeom prst="ellipse">
            <a:avLst/>
          </a:prstGeom>
          <a:solidFill>
            <a:srgbClr val="00796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2624328" y="1554480"/>
            <a:ext cx="4114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121408" y="2057400"/>
            <a:ext cx="1417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796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Hand Pose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00796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Estimation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2121408" y="2743200"/>
            <a:ext cx="14173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MediaPipe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21 keypoints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 hand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3630168" y="2377440"/>
            <a:ext cx="155448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3785616" y="1417320"/>
            <a:ext cx="1600200" cy="2743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0" name="Shape 18"/>
          <p:cNvSpPr/>
          <p:nvPr/>
        </p:nvSpPr>
        <p:spPr>
          <a:xfrm>
            <a:off x="3785616" y="1417320"/>
            <a:ext cx="1600200" cy="4572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9"/>
          <p:cNvSpPr/>
          <p:nvPr/>
        </p:nvSpPr>
        <p:spPr>
          <a:xfrm>
            <a:off x="4379976" y="1554480"/>
            <a:ext cx="411480" cy="411480"/>
          </a:xfrm>
          <a:prstGeom prst="ellipse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20"/>
          <p:cNvSpPr/>
          <p:nvPr/>
        </p:nvSpPr>
        <p:spPr>
          <a:xfrm>
            <a:off x="4379976" y="1554480"/>
            <a:ext cx="4114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877056" y="2057400"/>
            <a:ext cx="1417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Temporal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Filtering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3877056" y="2743200"/>
            <a:ext cx="14173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Hampel + Interp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Savitzky-Golay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3-stage clean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5385816" y="2377440"/>
            <a:ext cx="155448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1800" dirty="0"/>
          </a:p>
        </p:txBody>
      </p:sp>
      <p:sp>
        <p:nvSpPr>
          <p:cNvPr id="26" name="Shape 24"/>
          <p:cNvSpPr/>
          <p:nvPr/>
        </p:nvSpPr>
        <p:spPr>
          <a:xfrm>
            <a:off x="5541264" y="1417320"/>
            <a:ext cx="1600200" cy="2743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7" name="Shape 25"/>
          <p:cNvSpPr/>
          <p:nvPr/>
        </p:nvSpPr>
        <p:spPr>
          <a:xfrm>
            <a:off x="5541264" y="1417320"/>
            <a:ext cx="1600200" cy="45720"/>
          </a:xfrm>
          <a:prstGeom prst="rect">
            <a:avLst/>
          </a:prstGeom>
          <a:solidFill>
            <a:srgbClr val="6A1B9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Shape 26"/>
          <p:cNvSpPr/>
          <p:nvPr/>
        </p:nvSpPr>
        <p:spPr>
          <a:xfrm>
            <a:off x="6135624" y="1554480"/>
            <a:ext cx="411480" cy="411480"/>
          </a:xfrm>
          <a:prstGeom prst="ellipse">
            <a:avLst/>
          </a:prstGeom>
          <a:solidFill>
            <a:srgbClr val="6A1B9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6135624" y="1554480"/>
            <a:ext cx="4114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632704" y="2057400"/>
            <a:ext cx="1417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6A1B9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Finger-Key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b="1" dirty="0">
                <a:solidFill>
                  <a:srgbClr val="6A1B9A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Assignment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5632704" y="2743200"/>
            <a:ext cx="14173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Gaussian x-only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Both hands eval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Max-dist gate</a:t>
            </a:r>
            <a:endParaRPr lang="en-US" sz="1000" dirty="0"/>
          </a:p>
        </p:txBody>
      </p:sp>
      <p:sp>
        <p:nvSpPr>
          <p:cNvPr id="32" name="Text 30"/>
          <p:cNvSpPr/>
          <p:nvPr/>
        </p:nvSpPr>
        <p:spPr>
          <a:xfrm>
            <a:off x="7141464" y="2377440"/>
            <a:ext cx="155448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</a:t>
            </a:r>
            <a:endParaRPr lang="en-US" sz="1800" dirty="0"/>
          </a:p>
        </p:txBody>
      </p:sp>
      <p:sp>
        <p:nvSpPr>
          <p:cNvPr id="33" name="Shape 31"/>
          <p:cNvSpPr/>
          <p:nvPr/>
        </p:nvSpPr>
        <p:spPr>
          <a:xfrm>
            <a:off x="7296912" y="1417320"/>
            <a:ext cx="1600200" cy="2743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34" name="Shape 32"/>
          <p:cNvSpPr/>
          <p:nvPr/>
        </p:nvSpPr>
        <p:spPr>
          <a:xfrm>
            <a:off x="7296912" y="1417320"/>
            <a:ext cx="1600200" cy="45720"/>
          </a:xfrm>
          <a:prstGeom prst="rect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Shape 33"/>
          <p:cNvSpPr/>
          <p:nvPr/>
        </p:nvSpPr>
        <p:spPr>
          <a:xfrm>
            <a:off x="7891272" y="1554480"/>
            <a:ext cx="411480" cy="411480"/>
          </a:xfrm>
          <a:prstGeom prst="ellipse">
            <a:avLst/>
          </a:prstGeom>
          <a:solidFill>
            <a:srgbClr val="2E7D3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Text 34"/>
          <p:cNvSpPr/>
          <p:nvPr/>
        </p:nvSpPr>
        <p:spPr>
          <a:xfrm>
            <a:off x="7891272" y="1554480"/>
            <a:ext cx="4114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88352" y="2057400"/>
            <a:ext cx="1417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E7D3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Refinement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7388352" y="2743200"/>
            <a:ext cx="141732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Viterbi decoding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Biomechanical</a:t>
            </a:r>
            <a:endParaRPr lang="en-US" sz="10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sz="10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constraints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274320" y="4343400"/>
            <a:ext cx="8595360" cy="41148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0" name="Text 38"/>
          <p:cNvSpPr/>
          <p:nvPr/>
        </p:nvSpPr>
        <p:spPr>
          <a:xfrm>
            <a:off x="457200" y="4370832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+ MIDI  →  Keyboard BBox  →  Hand Skeletons  →  Finger Assignments  →  Refined Sequence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tr-TR" sz="2800" b="1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Recap</a:t>
            </a:r>
            <a:r>
              <a:rPr lang="tr-TR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of </a:t>
            </a:r>
            <a:r>
              <a:rPr lang="tr-TR" sz="2800" b="1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Some</a:t>
            </a:r>
            <a:r>
              <a:rPr lang="tr-TR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Evaluation Metrics</a:t>
            </a:r>
            <a:r>
              <a:rPr lang="tr-TR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2800" b="1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Before</a:t>
            </a:r>
            <a:r>
              <a:rPr lang="tr-TR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</a:t>
            </a:r>
            <a:r>
              <a:rPr lang="tr-TR" sz="2800" b="1" dirty="0" err="1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We</a:t>
            </a:r>
            <a:r>
              <a:rPr lang="tr-TR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 Start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20624" y="1833880"/>
            <a:ext cx="4114800" cy="20116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Shape 3"/>
          <p:cNvSpPr/>
          <p:nvPr/>
        </p:nvSpPr>
        <p:spPr>
          <a:xfrm>
            <a:off x="420624" y="1833880"/>
            <a:ext cx="54864" cy="201168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4"/>
          <p:cNvSpPr/>
          <p:nvPr/>
        </p:nvSpPr>
        <p:spPr>
          <a:xfrm>
            <a:off x="649224" y="19253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IFR = Irrational Fingering Rate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49224" y="2291080"/>
            <a:ext cx="3749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Fraction of note transitions that violate biomechanical constraints. Lower = better. No GT labels needed.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Irrational transitions include: same finger on notes &gt;2 semitones apart, finger stretch beyond physical limits, invalid finger crossings.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718304" y="1833880"/>
            <a:ext cx="4114800" cy="20116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4718304" y="1833880"/>
            <a:ext cx="54864" cy="2011680"/>
          </a:xfrm>
          <a:prstGeom prst="rect">
            <a:avLst/>
          </a:prstGeom>
          <a:solidFill>
            <a:srgbClr val="1565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4946904" y="1925320"/>
            <a:ext cx="37490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IoU = Intersection over Union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946904" y="2291080"/>
            <a:ext cx="374904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Measures keyboard detection quality by comparing auto-detected bounding box against ground-truth corner annotations.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Corner annotations used ONLY for this evaluation metric — never in the detection pipeline.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Stage 1: Keyboard Detection — Automatic CV Pipeline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152144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457200" y="1152144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868680" y="1097280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Preprocessing: Grayscale + CLAHE contrast + Gaussian blur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57200" y="1600200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457200" y="160020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868680" y="1545336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Edge detection: Dual-threshold Canny (fixed + Otsu-adaptive), merged via OR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57200" y="2048256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457200" y="2048256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868680" y="1993392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Morphological closing: 15x1 horizontal kernel connects fragments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57200" y="2496312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457200" y="2496312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868680" y="2441448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Line detection: Probabilistic Hough Transform → H + V lines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57200" y="2944368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457200" y="2944368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868680" y="2889504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Clustering: Horizontal lines clustered by y-coord; pairs scored for edges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457200" y="3392424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8"/>
          <p:cNvSpPr/>
          <p:nvPr/>
        </p:nvSpPr>
        <p:spPr>
          <a:xfrm>
            <a:off x="457200" y="3392424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868680" y="3337560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Black-key refinement: Contour analysis to tighten x-boundaries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457200" y="3840480"/>
            <a:ext cx="274320" cy="274320"/>
          </a:xfrm>
          <a:prstGeom prst="ellipse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1"/>
          <p:cNvSpPr/>
          <p:nvPr/>
        </p:nvSpPr>
        <p:spPr>
          <a:xfrm>
            <a:off x="457200" y="3840480"/>
            <a:ext cx="274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868680" y="3785616"/>
            <a:ext cx="48463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Multi-frame consensus: Sample 7 frames, take median bbox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5943600" y="1097280"/>
            <a:ext cx="292608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26" name="Text 24"/>
          <p:cNvSpPr/>
          <p:nvPr/>
        </p:nvSpPr>
        <p:spPr>
          <a:xfrm>
            <a:off x="6126480" y="1188720"/>
            <a:ext cx="25603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 Results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26480" y="1600200"/>
            <a:ext cx="2560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200" b="1" dirty="0">
                <a:solidFill>
                  <a:srgbClr val="822433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0.946</a:t>
            </a:r>
            <a:endParaRPr lang="en-US" sz="4200" dirty="0"/>
          </a:p>
        </p:txBody>
      </p:sp>
      <p:sp>
        <p:nvSpPr>
          <p:cNvPr id="28" name="Text 26"/>
          <p:cNvSpPr/>
          <p:nvPr/>
        </p:nvSpPr>
        <p:spPr>
          <a:xfrm>
            <a:off x="6126480" y="219456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Single-frame IoU (demo sample)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6126480" y="2651760"/>
            <a:ext cx="256032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400" b="1" dirty="0">
                <a:solidFill>
                  <a:srgbClr val="1565C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0.897</a:t>
            </a:r>
            <a:endParaRPr lang="en-US" sz="3400" dirty="0"/>
          </a:p>
        </p:txBody>
      </p:sp>
      <p:sp>
        <p:nvSpPr>
          <p:cNvPr id="30" name="Text 28"/>
          <p:cNvSpPr/>
          <p:nvPr/>
        </p:nvSpPr>
        <p:spPr>
          <a:xfrm>
            <a:off x="6126480" y="315468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Mean </a:t>
            </a:r>
            <a:r>
              <a:rPr lang="en-US" sz="1000" dirty="0" err="1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IoU</a:t>
            </a:r>
            <a:r>
              <a:rPr lang="en-US" sz="1000" dirty="0">
                <a:solidFill>
                  <a:srgbClr val="88888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(5 test samples)</a:t>
            </a:r>
            <a:endParaRPr lang="en-US" sz="1000" dirty="0"/>
          </a:p>
        </p:txBody>
      </p:sp>
      <p:sp>
        <p:nvSpPr>
          <p:cNvPr id="31" name="Text 29"/>
          <p:cNvSpPr/>
          <p:nvPr/>
        </p:nvSpPr>
        <p:spPr>
          <a:xfrm>
            <a:off x="6126480" y="365760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44444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88 keys: 52 white + 36 black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6126480" y="4023360"/>
            <a:ext cx="25603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i="1" dirty="0">
                <a:solidFill>
                  <a:srgbClr val="82243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manual annotations used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822433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57200" y="45720"/>
            <a:ext cx="8229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Keyboard Detection — Image Preprocessing &amp; Edge Detection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85D05-6F87-B1C2-14AD-B4D31347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52" y="837777"/>
            <a:ext cx="5934695" cy="42876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2897</Words>
  <Application>Microsoft Office PowerPoint</Application>
  <PresentationFormat>On-screen Show (16:9)</PresentationFormat>
  <Paragraphs>484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Georgia</vt:lpstr>
      <vt:lpstr>Montserrat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Piano Fingering Detection from Video</dc:title>
  <dc:subject>PptxGenJS Presentation</dc:subject>
  <dc:creator>Anastasia Deniz Durak, Emine Esin Yılmaz</dc:creator>
  <cp:lastModifiedBy>Esin Yılmaz</cp:lastModifiedBy>
  <cp:revision>30</cp:revision>
  <dcterms:created xsi:type="dcterms:W3CDTF">2026-02-10T15:09:38Z</dcterms:created>
  <dcterms:modified xsi:type="dcterms:W3CDTF">2026-02-10T18:44:44Z</dcterms:modified>
</cp:coreProperties>
</file>